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9"/>
  </p:notesMasterIdLst>
  <p:sldIdLst>
    <p:sldId id="350" r:id="rId2"/>
    <p:sldId id="256" r:id="rId3"/>
    <p:sldId id="258" r:id="rId4"/>
    <p:sldId id="259" r:id="rId5"/>
    <p:sldId id="260" r:id="rId6"/>
    <p:sldId id="261" r:id="rId7"/>
    <p:sldId id="364" r:id="rId8"/>
    <p:sldId id="351" r:id="rId9"/>
    <p:sldId id="352" r:id="rId10"/>
    <p:sldId id="353" r:id="rId11"/>
    <p:sldId id="354" r:id="rId12"/>
    <p:sldId id="355" r:id="rId13"/>
    <p:sldId id="356" r:id="rId14"/>
    <p:sldId id="335" r:id="rId15"/>
    <p:sldId id="357" r:id="rId16"/>
    <p:sldId id="358" r:id="rId17"/>
    <p:sldId id="359" r:id="rId18"/>
    <p:sldId id="360" r:id="rId19"/>
    <p:sldId id="346" r:id="rId20"/>
    <p:sldId id="365" r:id="rId21"/>
    <p:sldId id="366" r:id="rId22"/>
    <p:sldId id="34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61" r:id="rId32"/>
    <p:sldId id="347" r:id="rId33"/>
    <p:sldId id="362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339" r:id="rId43"/>
    <p:sldId id="340" r:id="rId44"/>
    <p:sldId id="341" r:id="rId45"/>
    <p:sldId id="342" r:id="rId46"/>
    <p:sldId id="343" r:id="rId47"/>
    <p:sldId id="344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63" r:id="rId87"/>
    <p:sldId id="337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CF411-A229-45F8-B632-1447717D3873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98CFE-73FA-4388-85FC-AE8F2FD49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1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2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9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4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3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18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3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8361547-CAE2-4060-8643-DE8C7E84BB51}"/>
              </a:ext>
            </a:extLst>
          </p:cNvPr>
          <p:cNvSpPr/>
          <p:nvPr userDrawn="1"/>
        </p:nvSpPr>
        <p:spPr bwMode="auto">
          <a:xfrm>
            <a:off x="0" y="5818914"/>
            <a:ext cx="9144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18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5" y="6119147"/>
            <a:ext cx="940033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1993095"/>
            <a:ext cx="4939188" cy="899665"/>
          </a:xfrm>
        </p:spPr>
        <p:txBody>
          <a:bodyPr/>
          <a:lstStyle>
            <a:lvl1pPr>
              <a:defRPr sz="3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2" y="3852588"/>
            <a:ext cx="4281488" cy="62786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5818914"/>
            <a:ext cx="2098999" cy="7135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281819-114F-4BDF-AC16-865C5B7E78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47" y="5666674"/>
            <a:ext cx="2781425" cy="1018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1BA48A8-03AD-4D31-9FEE-DC95A995CD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00" y="1304016"/>
            <a:ext cx="3876200" cy="35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4" y="2"/>
            <a:ext cx="9145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69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31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6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78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0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21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9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41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A647-DD77-4077-B427-F6E67A3EBEC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40C1-F3B5-4A3D-8874-074B28DAE6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18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5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12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4.jpeg"/><Relationship Id="rId4" Type="http://schemas.openxmlformats.org/officeDocument/2006/relationships/image" Target="../media/image14.png"/><Relationship Id="rId9" Type="http://schemas.openxmlformats.org/officeDocument/2006/relationships/image" Target="../media/image23.jpe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1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17" Type="http://schemas.openxmlformats.org/officeDocument/2006/relationships/image" Target="../media/image17.png"/><Relationship Id="rId2" Type="http://schemas.openxmlformats.org/officeDocument/2006/relationships/image" Target="../media/image10.png"/><Relationship Id="rId16" Type="http://schemas.openxmlformats.org/officeDocument/2006/relationships/image" Target="../media/image12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24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3.jpe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4.jpeg"/><Relationship Id="rId3" Type="http://schemas.openxmlformats.org/officeDocument/2006/relationships/image" Target="../media/image29.png"/><Relationship Id="rId21" Type="http://schemas.openxmlformats.org/officeDocument/2006/relationships/image" Target="../media/image2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3.jpeg"/><Relationship Id="rId25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42.jpeg"/><Relationship Id="rId5" Type="http://schemas.openxmlformats.org/officeDocument/2006/relationships/image" Target="../media/image22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19.pn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9" Type="http://schemas.openxmlformats.org/officeDocument/2006/relationships/image" Target="../media/image89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41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image" Target="../media/image98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n/dp/B016VW1I6U/ref=sr_1_1?s=books&amp;ie=UTF8&amp;qid=1512696189&amp;sr=1-1&amp;keywords=the+phoenix+project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williamyeh/devops-63711710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4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50" b="1" spc="225" dirty="0"/>
              <a:t>三步工作法</a:t>
            </a:r>
            <a:endParaRPr lang="zh-TW" altLang="en-US" sz="4050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李智樺</a:t>
            </a:r>
            <a:r>
              <a:rPr lang="en-US" altLang="zh-TW" dirty="0"/>
              <a:t>, Ruddy Lee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16EB08-0090-4BA4-9746-2508BCE9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05" y="4802100"/>
            <a:ext cx="1711475" cy="16442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7098A9-D444-46BE-A603-5C95A6554F78}"/>
              </a:ext>
            </a:extLst>
          </p:cNvPr>
          <p:cNvSpPr/>
          <p:nvPr/>
        </p:nvSpPr>
        <p:spPr>
          <a:xfrm>
            <a:off x="3387886" y="4562475"/>
            <a:ext cx="2230082" cy="2066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AC4796-A32C-49B2-8447-6764C9AA7216}"/>
              </a:ext>
            </a:extLst>
          </p:cNvPr>
          <p:cNvSpPr/>
          <p:nvPr/>
        </p:nvSpPr>
        <p:spPr>
          <a:xfrm>
            <a:off x="3314700" y="4480453"/>
            <a:ext cx="2381249" cy="2225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827AA-F76B-49A1-A3BD-1978844BD74B}"/>
              </a:ext>
            </a:extLst>
          </p:cNvPr>
          <p:cNvSpPr/>
          <p:nvPr/>
        </p:nvSpPr>
        <p:spPr>
          <a:xfrm>
            <a:off x="3481387" y="4624888"/>
            <a:ext cx="2043113" cy="19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CC9DDA-9174-4D0A-8093-BB271F059F59}"/>
              </a:ext>
            </a:extLst>
          </p:cNvPr>
          <p:cNvSpPr/>
          <p:nvPr/>
        </p:nvSpPr>
        <p:spPr>
          <a:xfrm>
            <a:off x="3879145" y="4336798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課程資料</a:t>
            </a:r>
            <a:endParaRPr lang="en-US" altLang="zh-TW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835" y="314406"/>
            <a:ext cx="585743" cy="36651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 flipV="1">
            <a:off x="6566578" y="485789"/>
            <a:ext cx="378311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  <a:endCxn id="127" idx="1"/>
          </p:cNvCxnSpPr>
          <p:nvPr/>
        </p:nvCxnSpPr>
        <p:spPr>
          <a:xfrm>
            <a:off x="7776444" y="485789"/>
            <a:ext cx="437568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211523"/>
            <a:ext cx="868806" cy="572275"/>
          </a:xfrm>
          <a:prstGeom prst="rect">
            <a:avLst/>
          </a:prstGeom>
        </p:spPr>
      </p:pic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D862DD39-F7E7-4DD1-BA17-2AA9BAEF1926}"/>
              </a:ext>
            </a:extLst>
          </p:cNvPr>
          <p:cNvCxnSpPr>
            <a:cxnSpLocks/>
          </p:cNvCxnSpPr>
          <p:nvPr/>
        </p:nvCxnSpPr>
        <p:spPr>
          <a:xfrm flipV="1">
            <a:off x="1799306" y="2666805"/>
            <a:ext cx="0" cy="724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8A285290-11DD-4DA1-88A2-E6F571ECD235}"/>
              </a:ext>
            </a:extLst>
          </p:cNvPr>
          <p:cNvCxnSpPr>
            <a:cxnSpLocks/>
          </p:cNvCxnSpPr>
          <p:nvPr/>
        </p:nvCxnSpPr>
        <p:spPr>
          <a:xfrm flipV="1">
            <a:off x="1799306" y="3925405"/>
            <a:ext cx="0" cy="712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語音泡泡: 矩形 59">
            <a:extLst>
              <a:ext uri="{FF2B5EF4-FFF2-40B4-BE49-F238E27FC236}">
                <a16:creationId xmlns:a16="http://schemas.microsoft.com/office/drawing/2014/main" id="{99803BB1-A08C-4F4A-9AC7-88542E2FE513}"/>
              </a:ext>
            </a:extLst>
          </p:cNvPr>
          <p:cNvSpPr/>
          <p:nvPr/>
        </p:nvSpPr>
        <p:spPr>
          <a:xfrm>
            <a:off x="2817302" y="4009812"/>
            <a:ext cx="6088954" cy="861921"/>
          </a:xfrm>
          <a:prstGeom prst="wedgeRectCallout">
            <a:avLst>
              <a:gd name="adj1" fmla="val -65899"/>
              <a:gd name="adj2" fmla="val -15490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1425B439-C2FF-4EF1-A3E3-39C7997EF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366" y="4276500"/>
            <a:ext cx="5630069" cy="4347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以一種漸進、小增量，快速迭代方式進行。</a:t>
            </a:r>
            <a:endParaRPr lang="zh-TW" altLang="zh-TW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10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981" y="224209"/>
            <a:ext cx="811597" cy="507831"/>
          </a:xfrm>
          <a:prstGeom prst="rect">
            <a:avLst/>
          </a:prstGeom>
          <a:effectLst/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566578" y="478125"/>
            <a:ext cx="310819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7873480" y="497661"/>
            <a:ext cx="34053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211523"/>
            <a:ext cx="868806" cy="572275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61EDF84B-0274-42D5-A306-ADBB3CF29E37}"/>
              </a:ext>
            </a:extLst>
          </p:cNvPr>
          <p:cNvSpPr/>
          <p:nvPr/>
        </p:nvSpPr>
        <p:spPr>
          <a:xfrm>
            <a:off x="4650194" y="2871215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傳統企業適合進行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59" name="箭號: 有線條的向右箭號 58">
            <a:extLst>
              <a:ext uri="{FF2B5EF4-FFF2-40B4-BE49-F238E27FC236}">
                <a16:creationId xmlns:a16="http://schemas.microsoft.com/office/drawing/2014/main" id="{8FB84A7E-31E8-4D28-9678-287E3175C6F1}"/>
              </a:ext>
            </a:extLst>
          </p:cNvPr>
          <p:cNvSpPr/>
          <p:nvPr/>
        </p:nvSpPr>
        <p:spPr>
          <a:xfrm rot="16200000">
            <a:off x="5988257" y="1518342"/>
            <a:ext cx="789848" cy="745104"/>
          </a:xfrm>
          <a:prstGeom prst="stripedRightArrow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7EA83F5E-16DF-44C1-B8BC-BD0AB8E0FCC2}"/>
              </a:ext>
            </a:extLst>
          </p:cNvPr>
          <p:cNvSpPr/>
          <p:nvPr/>
        </p:nvSpPr>
        <p:spPr>
          <a:xfrm>
            <a:off x="3696547" y="2871215"/>
            <a:ext cx="291206" cy="2697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0D8CD0B-B860-4AFA-9134-4397B270C09C}"/>
              </a:ext>
            </a:extLst>
          </p:cNvPr>
          <p:cNvCxnSpPr>
            <a:cxnSpLocks/>
          </p:cNvCxnSpPr>
          <p:nvPr/>
        </p:nvCxnSpPr>
        <p:spPr>
          <a:xfrm>
            <a:off x="4105074" y="3006089"/>
            <a:ext cx="272401" cy="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圖片 62">
            <a:extLst>
              <a:ext uri="{FF2B5EF4-FFF2-40B4-BE49-F238E27FC236}">
                <a16:creationId xmlns:a16="http://schemas.microsoft.com/office/drawing/2014/main" id="{B8602DFD-208D-4C92-8DB7-5538A1F16D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8798" y="2463045"/>
            <a:ext cx="921390" cy="1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6871" y="288843"/>
            <a:ext cx="667449" cy="4176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 flipV="1">
            <a:off x="6594320" y="485789"/>
            <a:ext cx="350569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  <a:endCxn id="127" idx="1"/>
          </p:cNvCxnSpPr>
          <p:nvPr/>
        </p:nvCxnSpPr>
        <p:spPr>
          <a:xfrm>
            <a:off x="7776444" y="485789"/>
            <a:ext cx="437568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211523"/>
            <a:ext cx="868806" cy="572275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E15491D-8DD7-42C1-9970-E2F435A9C2A6}"/>
              </a:ext>
            </a:extLst>
          </p:cNvPr>
          <p:cNvSpPr/>
          <p:nvPr/>
        </p:nvSpPr>
        <p:spPr>
          <a:xfrm>
            <a:off x="5980835" y="3718414"/>
            <a:ext cx="2773795" cy="300242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A21C8A1-F6CE-43C5-9EE0-E660D12A6C02}"/>
              </a:ext>
            </a:extLst>
          </p:cNvPr>
          <p:cNvSpPr/>
          <p:nvPr/>
        </p:nvSpPr>
        <p:spPr>
          <a:xfrm>
            <a:off x="5714588" y="2077707"/>
            <a:ext cx="336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傳統企業適合進行 </a:t>
            </a:r>
            <a:r>
              <a:rPr lang="en-US" altLang="zh-TW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1" name="箭號: 有線條的向右箭號 30">
            <a:extLst>
              <a:ext uri="{FF2B5EF4-FFF2-40B4-BE49-F238E27FC236}">
                <a16:creationId xmlns:a16="http://schemas.microsoft.com/office/drawing/2014/main" id="{578E1B15-D8A2-43FD-87AC-4BD8682D32A1}"/>
              </a:ext>
            </a:extLst>
          </p:cNvPr>
          <p:cNvSpPr/>
          <p:nvPr/>
        </p:nvSpPr>
        <p:spPr>
          <a:xfrm rot="16200000">
            <a:off x="6950458" y="1212477"/>
            <a:ext cx="692870" cy="52035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78C3CD1-98DE-4DBB-BF82-3BCCF8A292FF}"/>
              </a:ext>
            </a:extLst>
          </p:cNvPr>
          <p:cNvSpPr/>
          <p:nvPr/>
        </p:nvSpPr>
        <p:spPr>
          <a:xfrm>
            <a:off x="6083134" y="3850549"/>
            <a:ext cx="26714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小增量開發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快速反覆運算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測試前移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review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需求以用戶行為依歸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重視用戶回饋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符合精益七大原則</a:t>
            </a:r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1B2C5BEA-299D-468D-923D-7E6608CF73DF}"/>
              </a:ext>
            </a:extLst>
          </p:cNvPr>
          <p:cNvSpPr/>
          <p:nvPr/>
        </p:nvSpPr>
        <p:spPr>
          <a:xfrm>
            <a:off x="5040230" y="2115957"/>
            <a:ext cx="291206" cy="2697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960823C-49A9-45CB-A2C6-9474385CC924}"/>
              </a:ext>
            </a:extLst>
          </p:cNvPr>
          <p:cNvCxnSpPr>
            <a:cxnSpLocks/>
          </p:cNvCxnSpPr>
          <p:nvPr/>
        </p:nvCxnSpPr>
        <p:spPr>
          <a:xfrm>
            <a:off x="5386812" y="2250830"/>
            <a:ext cx="272401" cy="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>
            <a:extLst>
              <a:ext uri="{FF2B5EF4-FFF2-40B4-BE49-F238E27FC236}">
                <a16:creationId xmlns:a16="http://schemas.microsoft.com/office/drawing/2014/main" id="{FB4B5910-BA96-47BF-916A-96186A0B5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3938910"/>
            <a:ext cx="230671" cy="21979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0E0FDA6-3D88-47E4-9E6E-BA60AF8A82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4320494"/>
            <a:ext cx="230671" cy="21979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82CA801-9F3E-4D0D-8145-553257BB1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4702078"/>
            <a:ext cx="230671" cy="21979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369D4DA-F28F-4B9C-B71F-DD89CC72E2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5083662"/>
            <a:ext cx="230671" cy="21979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6A8907A-2D5A-4A30-A2B5-AA29B16BC0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5465246"/>
            <a:ext cx="230671" cy="21979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2BCF9FD-88EB-43D8-ACEB-D0ECC84B2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5846830"/>
            <a:ext cx="230671" cy="21979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43DDAE4D-B243-4AF2-B1C7-22ADB187C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6200" y="6228412"/>
            <a:ext cx="230671" cy="219790"/>
          </a:xfrm>
          <a:prstGeom prst="rect">
            <a:avLst/>
          </a:prstGeom>
        </p:spPr>
      </p:pic>
      <p:sp>
        <p:nvSpPr>
          <p:cNvPr id="43" name="語音泡泡: 矩形 42">
            <a:extLst>
              <a:ext uri="{FF2B5EF4-FFF2-40B4-BE49-F238E27FC236}">
                <a16:creationId xmlns:a16="http://schemas.microsoft.com/office/drawing/2014/main" id="{657B44CF-A032-4446-917A-345CD0675200}"/>
              </a:ext>
            </a:extLst>
          </p:cNvPr>
          <p:cNvSpPr/>
          <p:nvPr/>
        </p:nvSpPr>
        <p:spPr>
          <a:xfrm>
            <a:off x="6062472" y="2705657"/>
            <a:ext cx="2560320" cy="754139"/>
          </a:xfrm>
          <a:prstGeom prst="wedgeRectCallout">
            <a:avLst>
              <a:gd name="adj1" fmla="val -6266"/>
              <a:gd name="adj2" fmla="val 98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做到這些就可以了</a:t>
            </a:r>
            <a:endParaRPr lang="zh-TW" altLang="en-US" spc="225" dirty="0"/>
          </a:p>
          <a:p>
            <a:pPr algn="ctr"/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2505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6871" y="288843"/>
            <a:ext cx="667449" cy="4176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 flipV="1">
            <a:off x="6594320" y="485789"/>
            <a:ext cx="350569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  <a:endCxn id="127" idx="1"/>
          </p:cNvCxnSpPr>
          <p:nvPr/>
        </p:nvCxnSpPr>
        <p:spPr>
          <a:xfrm>
            <a:off x="7776444" y="485789"/>
            <a:ext cx="437568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211523"/>
            <a:ext cx="868806" cy="57227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DF0AC19C-7C23-40AB-9F5A-A2D0C79E9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395" y="1572722"/>
            <a:ext cx="2003608" cy="1492728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FB3AA73-BE14-4DA5-8718-028060F4A408}"/>
              </a:ext>
            </a:extLst>
          </p:cNvPr>
          <p:cNvSpPr/>
          <p:nvPr/>
        </p:nvSpPr>
        <p:spPr>
          <a:xfrm>
            <a:off x="2809093" y="22370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2D6774F1-3561-45D0-B713-0BB3EA0AFC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416229" y="1304313"/>
            <a:ext cx="423242" cy="626913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6F9140E9-798F-4AF5-9C22-1D69A9BD04ED}"/>
              </a:ext>
            </a:extLst>
          </p:cNvPr>
          <p:cNvSpPr/>
          <p:nvPr/>
        </p:nvSpPr>
        <p:spPr>
          <a:xfrm>
            <a:off x="2310190" y="2791013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600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499CFC-2A61-4E8D-973D-A275EFF1E34F}"/>
              </a:ext>
            </a:extLst>
          </p:cNvPr>
          <p:cNvCxnSpPr>
            <a:cxnSpLocks/>
          </p:cNvCxnSpPr>
          <p:nvPr/>
        </p:nvCxnSpPr>
        <p:spPr>
          <a:xfrm flipV="1">
            <a:off x="2868750" y="1634118"/>
            <a:ext cx="1383080" cy="11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>
            <a:extLst>
              <a:ext uri="{FF2B5EF4-FFF2-40B4-BE49-F238E27FC236}">
                <a16:creationId xmlns:a16="http://schemas.microsoft.com/office/drawing/2014/main" id="{026CEDBC-8631-47B1-A10E-692D5AD1DDA8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57B6DC5-3A29-404B-BF5D-9646B491E298}"/>
              </a:ext>
            </a:extLst>
          </p:cNvPr>
          <p:cNvCxnSpPr>
            <a:cxnSpLocks/>
          </p:cNvCxnSpPr>
          <p:nvPr/>
        </p:nvCxnSpPr>
        <p:spPr>
          <a:xfrm flipH="1">
            <a:off x="5853313" y="3591789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1CAB4D1-4975-480B-8277-84CF01CE1829}"/>
              </a:ext>
            </a:extLst>
          </p:cNvPr>
          <p:cNvCxnSpPr/>
          <p:nvPr/>
        </p:nvCxnSpPr>
        <p:spPr>
          <a:xfrm flipV="1">
            <a:off x="6252491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>
            <a:extLst>
              <a:ext uri="{FF2B5EF4-FFF2-40B4-BE49-F238E27FC236}">
                <a16:creationId xmlns:a16="http://schemas.microsoft.com/office/drawing/2014/main" id="{0BB91C10-7D65-4EE7-8028-501D6AB07A17}"/>
              </a:ext>
            </a:extLst>
          </p:cNvPr>
          <p:cNvSpPr/>
          <p:nvPr/>
        </p:nvSpPr>
        <p:spPr>
          <a:xfrm rot="12276024">
            <a:off x="6243633" y="1783415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A27D2D8-42CE-441A-BC1C-42B5C7C6328B}"/>
              </a:ext>
            </a:extLst>
          </p:cNvPr>
          <p:cNvCxnSpPr>
            <a:cxnSpLocks/>
          </p:cNvCxnSpPr>
          <p:nvPr/>
        </p:nvCxnSpPr>
        <p:spPr>
          <a:xfrm>
            <a:off x="645906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CC366AA4-7B20-4C6A-A3AA-4154E5455263}"/>
              </a:ext>
            </a:extLst>
          </p:cNvPr>
          <p:cNvSpPr/>
          <p:nvPr/>
        </p:nvSpPr>
        <p:spPr>
          <a:xfrm>
            <a:off x="6226558" y="1885407"/>
            <a:ext cx="305374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找出系統的瓶頸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決定如何利用瓶頸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根據上述決定，調整其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他的一切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把系統的瓶頸鬆綁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假如步驟 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打破了原有的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瓶頸，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那麼就回到步驟 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9F53E63-8354-4014-8C89-F00335FBFD87}"/>
              </a:ext>
            </a:extLst>
          </p:cNvPr>
          <p:cNvSpPr/>
          <p:nvPr/>
        </p:nvSpPr>
        <p:spPr>
          <a:xfrm>
            <a:off x="7225789" y="139192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五步聚焦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b="1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402CD9AE-A17A-4650-B9E5-490A8CF1D4AD}"/>
              </a:ext>
            </a:extLst>
          </p:cNvPr>
          <p:cNvCxnSpPr>
            <a:cxnSpLocks/>
          </p:cNvCxnSpPr>
          <p:nvPr/>
        </p:nvCxnSpPr>
        <p:spPr>
          <a:xfrm>
            <a:off x="6717444" y="1745834"/>
            <a:ext cx="2031586" cy="219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00892E4-5A93-4F98-BF92-5DF27C514258}"/>
              </a:ext>
            </a:extLst>
          </p:cNvPr>
          <p:cNvCxnSpPr>
            <a:cxnSpLocks/>
          </p:cNvCxnSpPr>
          <p:nvPr/>
        </p:nvCxnSpPr>
        <p:spPr>
          <a:xfrm>
            <a:off x="6709278" y="1576589"/>
            <a:ext cx="44493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EDA34E3-B3E3-495C-8EFE-D43D1F30A2FA}"/>
              </a:ext>
            </a:extLst>
          </p:cNvPr>
          <p:cNvCxnSpPr>
            <a:cxnSpLocks/>
          </p:cNvCxnSpPr>
          <p:nvPr/>
        </p:nvCxnSpPr>
        <p:spPr>
          <a:xfrm>
            <a:off x="6780854" y="4801644"/>
            <a:ext cx="44493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20E313A-64A5-4189-8CCF-5F3B9A85A6A7}"/>
              </a:ext>
            </a:extLst>
          </p:cNvPr>
          <p:cNvSpPr/>
          <p:nvPr/>
        </p:nvSpPr>
        <p:spPr>
          <a:xfrm>
            <a:off x="7246538" y="462372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思考流程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b="1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8C1D1EF-88E5-4FFE-B0D8-AAEABAB63D00}"/>
              </a:ext>
            </a:extLst>
          </p:cNvPr>
          <p:cNvCxnSpPr>
            <a:cxnSpLocks/>
          </p:cNvCxnSpPr>
          <p:nvPr/>
        </p:nvCxnSpPr>
        <p:spPr>
          <a:xfrm>
            <a:off x="6625204" y="5066906"/>
            <a:ext cx="2123826" cy="104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B34B1F7-AE37-4A98-975C-55BAE5D84C2A}"/>
              </a:ext>
            </a:extLst>
          </p:cNvPr>
          <p:cNvSpPr/>
          <p:nvPr/>
        </p:nvSpPr>
        <p:spPr>
          <a:xfrm>
            <a:off x="6490429" y="5136189"/>
            <a:ext cx="2441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決定要改變什麼</a:t>
            </a:r>
            <a:r>
              <a:rPr lang="en-US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?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決定要變成什麼</a:t>
            </a:r>
            <a:r>
              <a:rPr lang="en-US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?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決定如何造成改變</a:t>
            </a:r>
            <a:r>
              <a:rPr lang="en-US" altLang="zh-TW" kern="1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A8CC6E0-9B46-4343-9023-36010CD0F5AF}"/>
              </a:ext>
            </a:extLst>
          </p:cNvPr>
          <p:cNvSpPr/>
          <p:nvPr/>
        </p:nvSpPr>
        <p:spPr>
          <a:xfrm>
            <a:off x="3105637" y="5767851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Goldratt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高德拉特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85FFF51-6743-4AAC-81BF-4258A79B0C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702" y="3544740"/>
            <a:ext cx="1685077" cy="2133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2BF0C3F4-4EEF-40DA-8B7F-40B83ACD1E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0072" y="2000539"/>
            <a:ext cx="542988" cy="74827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A951057-B13F-483D-8865-DD5AC17ADA77}"/>
              </a:ext>
            </a:extLst>
          </p:cNvPr>
          <p:cNvSpPr/>
          <p:nvPr/>
        </p:nvSpPr>
        <p:spPr>
          <a:xfrm>
            <a:off x="2410963" y="6137183"/>
            <a:ext cx="356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1947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31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日－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2011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11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25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270DF7A-059F-4F2A-9765-463FEA2C4BE7}"/>
              </a:ext>
            </a:extLst>
          </p:cNvPr>
          <p:cNvSpPr/>
          <p:nvPr/>
        </p:nvSpPr>
        <p:spPr>
          <a:xfrm>
            <a:off x="859064" y="1033272"/>
            <a:ext cx="7480263" cy="472795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AC5BFD-8A8F-4F75-9400-085AFEFE83CB}"/>
              </a:ext>
            </a:extLst>
          </p:cNvPr>
          <p:cNvSpPr/>
          <p:nvPr/>
        </p:nvSpPr>
        <p:spPr>
          <a:xfrm>
            <a:off x="1371600" y="3158926"/>
            <a:ext cx="643737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一，人是良善且優秀。</a:t>
            </a:r>
          </a:p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二，每個衝突都能消除。</a:t>
            </a:r>
          </a:p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三，每個情況無論一開始看來多複雜，其實是相當簡單。</a:t>
            </a:r>
          </a:p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四，每個情況都能有實質的進步，如天空般無止盡。</a:t>
            </a:r>
          </a:p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五，每個人都能實現生命的意義。</a:t>
            </a:r>
          </a:p>
          <a:p>
            <a:pPr>
              <a:spcBef>
                <a:spcPts val="6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六，總是有共贏的方案。我繼續數下去嗎？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55D963-DC1D-4397-BCDF-BBEB458A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16" y="1257067"/>
            <a:ext cx="1690036" cy="2140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852F70-E284-46B7-930F-4E6BB81AAFAD}"/>
              </a:ext>
            </a:extLst>
          </p:cNvPr>
          <p:cNvSpPr/>
          <p:nvPr/>
        </p:nvSpPr>
        <p:spPr>
          <a:xfrm>
            <a:off x="1554358" y="1896533"/>
            <a:ext cx="413446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我微笑，开始屈指数来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9AB59E-B7B3-4810-9C50-9231864EAD64}"/>
              </a:ext>
            </a:extLst>
          </p:cNvPr>
          <p:cNvSpPr/>
          <p:nvPr/>
        </p:nvSpPr>
        <p:spPr>
          <a:xfrm>
            <a:off x="4956818" y="5337043"/>
            <a:ext cx="3111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35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高德拉特于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35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抉择（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 Choice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69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24416" y="846775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1804" y="2638503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976995" y="2777074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2001159" y="341595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139860" y="3084851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140452" y="3307989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0832" y="2824779"/>
            <a:ext cx="4055557" cy="2038856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129" name="想法泡泡: 雲朵 128">
            <a:extLst>
              <a:ext uri="{FF2B5EF4-FFF2-40B4-BE49-F238E27FC236}">
                <a16:creationId xmlns:a16="http://schemas.microsoft.com/office/drawing/2014/main" id="{F7BA8F0D-FD00-4808-9E42-898D8DB2B010}"/>
              </a:ext>
            </a:extLst>
          </p:cNvPr>
          <p:cNvSpPr/>
          <p:nvPr/>
        </p:nvSpPr>
        <p:spPr>
          <a:xfrm>
            <a:off x="7810169" y="5977159"/>
            <a:ext cx="1148814" cy="595592"/>
          </a:xfrm>
          <a:prstGeom prst="cloudCallout">
            <a:avLst>
              <a:gd name="adj1" fmla="val -30602"/>
              <a:gd name="adj2" fmla="val -123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C83D29B2-7696-4BE8-9C7D-B8815ABFCD82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EFE5266-2357-4AF5-9A96-D967D22914A2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箭號: 向左 131">
            <a:extLst>
              <a:ext uri="{FF2B5EF4-FFF2-40B4-BE49-F238E27FC236}">
                <a16:creationId xmlns:a16="http://schemas.microsoft.com/office/drawing/2014/main" id="{0A879AA7-E70E-489B-8F1E-893E8B291361}"/>
              </a:ext>
            </a:extLst>
          </p:cNvPr>
          <p:cNvSpPr/>
          <p:nvPr/>
        </p:nvSpPr>
        <p:spPr>
          <a:xfrm>
            <a:off x="6523354" y="2662164"/>
            <a:ext cx="247716" cy="559018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3" name="箭號: 向左 132">
            <a:extLst>
              <a:ext uri="{FF2B5EF4-FFF2-40B4-BE49-F238E27FC236}">
                <a16:creationId xmlns:a16="http://schemas.microsoft.com/office/drawing/2014/main" id="{613C5867-7770-4166-B87F-057931B67C8E}"/>
              </a:ext>
            </a:extLst>
          </p:cNvPr>
          <p:cNvSpPr/>
          <p:nvPr/>
        </p:nvSpPr>
        <p:spPr>
          <a:xfrm>
            <a:off x="6505599" y="4647337"/>
            <a:ext cx="226411" cy="51470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58CEEA3B-07C4-4ADF-AEAF-950CA91423AD}"/>
              </a:ext>
            </a:extLst>
          </p:cNvPr>
          <p:cNvSpPr/>
          <p:nvPr/>
        </p:nvSpPr>
        <p:spPr>
          <a:xfrm>
            <a:off x="6845447" y="2610323"/>
            <a:ext cx="2080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程式師應該知道自己寫了那麼功能，到底被使用的狀況是</a:t>
            </a:r>
            <a:r>
              <a:rPr lang="zh-TW" altLang="en-US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en-US" altLang="zh-TW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BDD9559-0FF7-44C6-ABF6-AC60D3C2A737}"/>
              </a:ext>
            </a:extLst>
          </p:cNvPr>
          <p:cNvSpPr/>
          <p:nvPr/>
        </p:nvSpPr>
        <p:spPr>
          <a:xfrm>
            <a:off x="6798183" y="4599200"/>
            <a:ext cx="2374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用戶到底是怎麼使用</a:t>
            </a:r>
            <a:endParaRPr lang="en-US" altLang="zh-TW" dirty="0">
              <a:solidFill>
                <a:srgbClr val="54545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那麼功能，到底被</a:t>
            </a:r>
            <a:endParaRPr lang="en-US" altLang="zh-TW" dirty="0">
              <a:solidFill>
                <a:srgbClr val="54545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使用的狀況是</a:t>
            </a:r>
            <a:r>
              <a:rPr lang="zh-TW" altLang="en-US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en-US" altLang="zh-TW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001E7E58-A187-47EF-A73E-9E0148BBBE20}"/>
              </a:ext>
            </a:extLst>
          </p:cNvPr>
          <p:cNvCxnSpPr>
            <a:cxnSpLocks/>
          </p:cNvCxnSpPr>
          <p:nvPr/>
        </p:nvCxnSpPr>
        <p:spPr>
          <a:xfrm>
            <a:off x="6940173" y="3925405"/>
            <a:ext cx="17399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7" name="矩形 136">
            <a:extLst>
              <a:ext uri="{FF2B5EF4-FFF2-40B4-BE49-F238E27FC236}">
                <a16:creationId xmlns:a16="http://schemas.microsoft.com/office/drawing/2014/main" id="{CE925940-D9B3-448C-89F2-763BAD6AE5BE}"/>
              </a:ext>
            </a:extLst>
          </p:cNvPr>
          <p:cNvSpPr/>
          <p:nvPr/>
        </p:nvSpPr>
        <p:spPr>
          <a:xfrm>
            <a:off x="6837618" y="2229027"/>
            <a:ext cx="229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有關程式的部分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FAA40CEB-86EE-451A-AC7F-012E0C857738}"/>
              </a:ext>
            </a:extLst>
          </p:cNvPr>
          <p:cNvSpPr/>
          <p:nvPr/>
        </p:nvSpPr>
        <p:spPr>
          <a:xfrm>
            <a:off x="6845447" y="42025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有關業務的部分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944EA19E-1962-460D-9633-0E90990DF2DB}"/>
              </a:ext>
            </a:extLst>
          </p:cNvPr>
          <p:cNvSpPr/>
          <p:nvPr/>
        </p:nvSpPr>
        <p:spPr>
          <a:xfrm>
            <a:off x="7976220" y="6072086"/>
            <a:ext cx="982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AIOps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140" name="想法泡泡: 雲朵 139">
            <a:extLst>
              <a:ext uri="{FF2B5EF4-FFF2-40B4-BE49-F238E27FC236}">
                <a16:creationId xmlns:a16="http://schemas.microsoft.com/office/drawing/2014/main" id="{23E38F06-8EDB-468C-B84C-7CE249BA5376}"/>
              </a:ext>
            </a:extLst>
          </p:cNvPr>
          <p:cNvSpPr/>
          <p:nvPr/>
        </p:nvSpPr>
        <p:spPr>
          <a:xfrm>
            <a:off x="8065972" y="1430608"/>
            <a:ext cx="982763" cy="438329"/>
          </a:xfrm>
          <a:prstGeom prst="cloudCallout">
            <a:avLst>
              <a:gd name="adj1" fmla="val -50141"/>
              <a:gd name="adj2" fmla="val 8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0D9CE992-C74B-4DDB-9BAA-E13DFF0FDC8F}"/>
              </a:ext>
            </a:extLst>
          </p:cNvPr>
          <p:cNvSpPr/>
          <p:nvPr/>
        </p:nvSpPr>
        <p:spPr>
          <a:xfrm>
            <a:off x="8165581" y="1455865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AIDev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19FF7E33-EA38-4D48-9A23-C6139B35E462}"/>
              </a:ext>
            </a:extLst>
          </p:cNvPr>
          <p:cNvCxnSpPr>
            <a:cxnSpLocks/>
          </p:cNvCxnSpPr>
          <p:nvPr/>
        </p:nvCxnSpPr>
        <p:spPr>
          <a:xfrm>
            <a:off x="2719456" y="4861110"/>
            <a:ext cx="3200699" cy="16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A03DFF86-C384-4938-A737-9D88354793F2}"/>
              </a:ext>
            </a:extLst>
          </p:cNvPr>
          <p:cNvCxnSpPr>
            <a:cxnSpLocks/>
          </p:cNvCxnSpPr>
          <p:nvPr/>
        </p:nvCxnSpPr>
        <p:spPr>
          <a:xfrm>
            <a:off x="2555814" y="4852960"/>
            <a:ext cx="72082" cy="164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416021A6-945D-42BA-B85D-C8DD639A1CDE}"/>
              </a:ext>
            </a:extLst>
          </p:cNvPr>
          <p:cNvSpPr/>
          <p:nvPr/>
        </p:nvSpPr>
        <p:spPr>
          <a:xfrm>
            <a:off x="2495780" y="5832823"/>
            <a:ext cx="42066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如果沒有回饋就幾乎就沒有敏捷</a:t>
            </a:r>
            <a:r>
              <a:rPr lang="en-US" altLang="zh-TW" sz="22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145" name="箭號: 燕尾形向右 144">
            <a:extLst>
              <a:ext uri="{FF2B5EF4-FFF2-40B4-BE49-F238E27FC236}">
                <a16:creationId xmlns:a16="http://schemas.microsoft.com/office/drawing/2014/main" id="{E7CF20F5-4056-4980-AE69-56A8BC9B30F0}"/>
              </a:ext>
            </a:extLst>
          </p:cNvPr>
          <p:cNvSpPr/>
          <p:nvPr/>
        </p:nvSpPr>
        <p:spPr>
          <a:xfrm rot="16200000">
            <a:off x="4060519" y="5026757"/>
            <a:ext cx="736841" cy="566492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08923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24416" y="846775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976995" y="2777074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2001159" y="341595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139860" y="3084851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140452" y="3307989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0832" y="2824779"/>
            <a:ext cx="4055557" cy="2038856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C83D29B2-7696-4BE8-9C7D-B8815ABFCD82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EFE5266-2357-4AF5-9A96-D967D22914A2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19FF7E33-EA38-4D48-9A23-C6139B35E462}"/>
              </a:ext>
            </a:extLst>
          </p:cNvPr>
          <p:cNvCxnSpPr>
            <a:cxnSpLocks/>
          </p:cNvCxnSpPr>
          <p:nvPr/>
        </p:nvCxnSpPr>
        <p:spPr>
          <a:xfrm>
            <a:off x="2719456" y="4861110"/>
            <a:ext cx="3200699" cy="16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A03DFF86-C384-4938-A737-9D88354793F2}"/>
              </a:ext>
            </a:extLst>
          </p:cNvPr>
          <p:cNvCxnSpPr>
            <a:cxnSpLocks/>
          </p:cNvCxnSpPr>
          <p:nvPr/>
        </p:nvCxnSpPr>
        <p:spPr>
          <a:xfrm>
            <a:off x="2555814" y="4852960"/>
            <a:ext cx="72082" cy="164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4CFF8938-FA94-420C-B09D-AAA9278036B2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64">
            <a:extLst>
              <a:ext uri="{FF2B5EF4-FFF2-40B4-BE49-F238E27FC236}">
                <a16:creationId xmlns:a16="http://schemas.microsoft.com/office/drawing/2014/main" id="{25810EE4-ED68-4C43-8AF8-EEE487DB18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B6FE177-A1A0-4F1F-91CA-C7D6021162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09CDB4A1-DCA9-4175-9490-D459A6F57D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ADA4AE0C-2FBD-43E7-BEFF-780562D544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B87C616A-5B99-43E3-8171-291780A69465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F49959D-41C4-43B7-A7E6-4FA5340EEF5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F51207F-3995-46BC-8E57-1174EF182D48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学习型组织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7FE6A0A-CF2C-4B34-AF42-92BED7A2BE64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3C9D4E46-29EE-436B-A213-319D15E6B8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6099A40F-6A53-4CDE-BCF6-4FE0F6CF8B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A8F07ECE-3E21-496A-8E04-13BF0E01009C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27268F5-EEA3-4655-83C4-37377057B575}"/>
              </a:ext>
            </a:extLst>
          </p:cNvPr>
          <p:cNvSpPr/>
          <p:nvPr/>
        </p:nvSpPr>
        <p:spPr>
          <a:xfrm>
            <a:off x="6859063" y="4331948"/>
            <a:ext cx="252332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自我組織的團隊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r>
              <a:rPr lang="en-US" altLang="zh-TW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    </a:t>
            </a: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效能最高。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學習型組織穩定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r>
              <a:rPr lang="en-US" altLang="zh-TW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    </a:t>
            </a: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性最佳。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pitchFamily="65" charset="-120"/>
            </a:endParaRPr>
          </a:p>
          <a:p>
            <a:pPr marL="214313" indent="-214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新科技是無法躲避</a:t>
            </a:r>
            <a:endParaRPr lang="en-US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的，應該要面對它</a:t>
            </a:r>
            <a:endParaRPr lang="zh-TW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左大括弧 83">
            <a:extLst>
              <a:ext uri="{FF2B5EF4-FFF2-40B4-BE49-F238E27FC236}">
                <a16:creationId xmlns:a16="http://schemas.microsoft.com/office/drawing/2014/main" id="{459E1704-927A-4704-B9F3-56CBC4A9F2F8}"/>
              </a:ext>
            </a:extLst>
          </p:cNvPr>
          <p:cNvSpPr/>
          <p:nvPr/>
        </p:nvSpPr>
        <p:spPr>
          <a:xfrm>
            <a:off x="6598809" y="4407394"/>
            <a:ext cx="224810" cy="1688140"/>
          </a:xfrm>
          <a:prstGeom prst="leftBrace">
            <a:avLst>
              <a:gd name="adj1" fmla="val 8333"/>
              <a:gd name="adj2" fmla="val 49234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34677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学习型组织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7079989" y="156251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sz="20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641555" y="1919005"/>
            <a:ext cx="2309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 S</a:t>
            </a:r>
            <a:r>
              <a:rPr lang="en-US" altLang="zh-TW" dirty="0">
                <a:latin typeface="arial" panose="020B0604020202020204" pitchFamily="34" charset="0"/>
              </a:rPr>
              <a:t>ystems Thinking </a:t>
            </a:r>
            <a:endParaRPr lang="zh-TW" altLang="en-US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7636" y="2391075"/>
            <a:ext cx="2412941" cy="1015464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5784" y="840252"/>
            <a:ext cx="449276" cy="650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976995" y="2777074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2001159" y="341595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139860" y="3084851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140452" y="3307989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10832" y="2824779"/>
            <a:ext cx="4055557" cy="188656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508" y="957311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32754" y="1734339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CEE6423-49A9-46C5-BDB0-A1592CDD86AF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EF353528-B439-4B8D-B7AB-9060C9F090AA}"/>
              </a:ext>
            </a:extLst>
          </p:cNvPr>
          <p:cNvCxnSpPr>
            <a:cxnSpLocks/>
          </p:cNvCxnSpPr>
          <p:nvPr/>
        </p:nvCxnSpPr>
        <p:spPr>
          <a:xfrm flipV="1">
            <a:off x="7776444" y="3569845"/>
            <a:ext cx="0" cy="31420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21238ED4-22C0-4662-A46D-3A31045A1D3C}"/>
              </a:ext>
            </a:extLst>
          </p:cNvPr>
          <p:cNvSpPr/>
          <p:nvPr/>
        </p:nvSpPr>
        <p:spPr>
          <a:xfrm>
            <a:off x="7175060" y="3894139"/>
            <a:ext cx="121058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麻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省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最受欢迎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课程之一</a:t>
            </a:r>
          </a:p>
        </p:txBody>
      </p:sp>
    </p:spTree>
    <p:extLst>
      <p:ext uri="{BB962C8B-B14F-4D97-AF65-F5344CB8AC3E}">
        <p14:creationId xmlns:p14="http://schemas.microsoft.com/office/powerpoint/2010/main" val="235762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圖片 95">
            <a:extLst>
              <a:ext uri="{FF2B5EF4-FFF2-40B4-BE49-F238E27FC236}">
                <a16:creationId xmlns:a16="http://schemas.microsoft.com/office/drawing/2014/main" id="{1B8F4426-D9C5-4C90-80D2-4262B980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78" y="4378835"/>
            <a:ext cx="2000916" cy="106052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29854" y="640104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學習型組織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7079989" y="156251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sz="20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641555" y="1919005"/>
            <a:ext cx="2309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 S</a:t>
            </a:r>
            <a:r>
              <a:rPr lang="en-US" altLang="zh-TW" dirty="0">
                <a:latin typeface="arial" panose="020B0604020202020204" pitchFamily="34" charset="0"/>
              </a:rPr>
              <a:t>ystems Thinking </a:t>
            </a:r>
            <a:endParaRPr lang="zh-TW" altLang="en-US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7636" y="2391075"/>
            <a:ext cx="2412941" cy="1015464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3776" y="868049"/>
            <a:ext cx="449276" cy="650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976995" y="2777074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2001159" y="341595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139860" y="3084851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140452" y="3307989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0832" y="2824779"/>
            <a:ext cx="4055557" cy="188656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30209" y="951957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32754" y="1734339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CEE6423-49A9-46C5-BDB0-A1592CDD86AF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E4E4E4C6-4940-40E2-90FE-BAD836EDD218}"/>
              </a:ext>
            </a:extLst>
          </p:cNvPr>
          <p:cNvSpPr/>
          <p:nvPr/>
        </p:nvSpPr>
        <p:spPr>
          <a:xfrm>
            <a:off x="7973239" y="4225487"/>
            <a:ext cx="1153751" cy="1320547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 b="1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BB0214E-EA09-4BA5-A235-31ED7C2D6C97}"/>
              </a:ext>
            </a:extLst>
          </p:cNvPr>
          <p:cNvSpPr/>
          <p:nvPr/>
        </p:nvSpPr>
        <p:spPr>
          <a:xfrm>
            <a:off x="7138812" y="35751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因果回饋圖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207F514-5BCF-4197-85A5-ED42504AE1FD}"/>
              </a:ext>
            </a:extLst>
          </p:cNvPr>
          <p:cNvSpPr/>
          <p:nvPr/>
        </p:nvSpPr>
        <p:spPr>
          <a:xfrm>
            <a:off x="6723061" y="3815242"/>
            <a:ext cx="2239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Causal Loop Diagram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E86247E-D1EC-41B5-A368-4DD6971D272E}"/>
              </a:ext>
            </a:extLst>
          </p:cNvPr>
          <p:cNvSpPr/>
          <p:nvPr/>
        </p:nvSpPr>
        <p:spPr>
          <a:xfrm>
            <a:off x="8061515" y="4355533"/>
            <a:ext cx="10919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正向回饋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ACCA56D-4A5C-404A-8DF1-DBDDB99B5D60}"/>
              </a:ext>
            </a:extLst>
          </p:cNvPr>
          <p:cNvSpPr/>
          <p:nvPr/>
        </p:nvSpPr>
        <p:spPr>
          <a:xfrm>
            <a:off x="8078948" y="4723392"/>
            <a:ext cx="10567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 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反向回饋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B0154CF-E104-4103-AA71-CF0FBF1F8A5A}"/>
              </a:ext>
            </a:extLst>
          </p:cNvPr>
          <p:cNvSpPr/>
          <p:nvPr/>
        </p:nvSpPr>
        <p:spPr>
          <a:xfrm>
            <a:off x="8106353" y="5090883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時間延遲</a:t>
            </a:r>
          </a:p>
        </p:txBody>
      </p:sp>
      <p:sp>
        <p:nvSpPr>
          <p:cNvPr id="93" name="閃電 92">
            <a:extLst>
              <a:ext uri="{FF2B5EF4-FFF2-40B4-BE49-F238E27FC236}">
                <a16:creationId xmlns:a16="http://schemas.microsoft.com/office/drawing/2014/main" id="{EF97D975-4E17-4B22-A8C1-6791B1A62C17}"/>
              </a:ext>
            </a:extLst>
          </p:cNvPr>
          <p:cNvSpPr/>
          <p:nvPr/>
        </p:nvSpPr>
        <p:spPr>
          <a:xfrm flipH="1">
            <a:off x="8106353" y="5150373"/>
            <a:ext cx="172674" cy="130552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b="1">
              <a:solidFill>
                <a:schemeClr val="tx1"/>
              </a:solidFill>
            </a:endParaRPr>
          </a:p>
        </p:txBody>
      </p:sp>
      <p:sp>
        <p:nvSpPr>
          <p:cNvPr id="95" name="左大括弧 94">
            <a:extLst>
              <a:ext uri="{FF2B5EF4-FFF2-40B4-BE49-F238E27FC236}">
                <a16:creationId xmlns:a16="http://schemas.microsoft.com/office/drawing/2014/main" id="{C16BD618-AD32-47C3-8B13-D2DB1027C777}"/>
              </a:ext>
            </a:extLst>
          </p:cNvPr>
          <p:cNvSpPr/>
          <p:nvPr/>
        </p:nvSpPr>
        <p:spPr>
          <a:xfrm>
            <a:off x="7942099" y="4296411"/>
            <a:ext cx="182024" cy="114654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CB10C6B-989B-4AFF-A651-6720C6C13773}"/>
              </a:ext>
            </a:extLst>
          </p:cNvPr>
          <p:cNvSpPr/>
          <p:nvPr/>
        </p:nvSpPr>
        <p:spPr>
          <a:xfrm>
            <a:off x="6825901" y="5837875"/>
            <a:ext cx="2141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這樣畫圖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就不會落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入線性思考的陷阱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2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8D50A38-6AD6-4380-9E6B-D2B6C1A083F7}"/>
              </a:ext>
            </a:extLst>
          </p:cNvPr>
          <p:cNvCxnSpPr>
            <a:cxnSpLocks/>
          </p:cNvCxnSpPr>
          <p:nvPr/>
        </p:nvCxnSpPr>
        <p:spPr>
          <a:xfrm>
            <a:off x="8065684" y="1179576"/>
            <a:ext cx="0" cy="4237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81CB032-DB4D-4760-BA53-76BCCD7B3B2D}"/>
              </a:ext>
            </a:extLst>
          </p:cNvPr>
          <p:cNvSpPr/>
          <p:nvPr/>
        </p:nvSpPr>
        <p:spPr>
          <a:xfrm>
            <a:off x="8319265" y="4398992"/>
            <a:ext cx="755409" cy="2419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測量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A61032F4-8089-48BC-955E-E7C245BE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06" y="3396334"/>
            <a:ext cx="1040102" cy="496625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13C187-DCB2-47F6-9B14-D3D5A99C5601}"/>
              </a:ext>
            </a:extLst>
          </p:cNvPr>
          <p:cNvSpPr/>
          <p:nvPr/>
        </p:nvSpPr>
        <p:spPr>
          <a:xfrm>
            <a:off x="8337854" y="5288004"/>
            <a:ext cx="744963" cy="2475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4E5CD-092B-4AA4-B408-60B8CCBFE001}"/>
              </a:ext>
            </a:extLst>
          </p:cNvPr>
          <p:cNvSpPr/>
          <p:nvPr/>
        </p:nvSpPr>
        <p:spPr>
          <a:xfrm>
            <a:off x="8065684" y="5536192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度量並使用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數據來優化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交付週期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3198BE-AFD0-421F-AE12-BD48676A6AA7}"/>
              </a:ext>
            </a:extLst>
          </p:cNvPr>
          <p:cNvSpPr/>
          <p:nvPr/>
        </p:nvSpPr>
        <p:spPr>
          <a:xfrm>
            <a:off x="8126003" y="4601827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在價值鏈中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儘量除去手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工步驟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13280" y="5383535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9F552906-C666-492E-920D-E38C8900AC3D}"/>
              </a:ext>
            </a:extLst>
          </p:cNvPr>
          <p:cNvSpPr/>
          <p:nvPr/>
        </p:nvSpPr>
        <p:spPr>
          <a:xfrm>
            <a:off x="6656920" y="3964518"/>
            <a:ext cx="13484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這樣畫圖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就不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會落入線性思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考的陷阱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2754495"/>
            <a:ext cx="4222597" cy="196427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52DAE2E0-14F0-40C7-8D62-2713A6B94C2C}"/>
              </a:ext>
            </a:extLst>
          </p:cNvPr>
          <p:cNvSpPr/>
          <p:nvPr/>
        </p:nvSpPr>
        <p:spPr>
          <a:xfrm>
            <a:off x="5441062" y="3782118"/>
            <a:ext cx="3170962" cy="3030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5736449-75B6-464D-929D-CF3C9001D3C7}"/>
              </a:ext>
            </a:extLst>
          </p:cNvPr>
          <p:cNvCxnSpPr>
            <a:cxnSpLocks/>
          </p:cNvCxnSpPr>
          <p:nvPr/>
        </p:nvCxnSpPr>
        <p:spPr>
          <a:xfrm>
            <a:off x="8723543" y="1471043"/>
            <a:ext cx="153017" cy="43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C9E7C3D-D9C5-4BE9-BF62-49DE400153DF}"/>
              </a:ext>
            </a:extLst>
          </p:cNvPr>
          <p:cNvCxnSpPr>
            <a:cxnSpLocks/>
          </p:cNvCxnSpPr>
          <p:nvPr/>
        </p:nvCxnSpPr>
        <p:spPr>
          <a:xfrm flipH="1" flipV="1">
            <a:off x="8077125" y="2553921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6670225-887A-4B39-8572-57A908444A93}"/>
              </a:ext>
            </a:extLst>
          </p:cNvPr>
          <p:cNvCxnSpPr/>
          <p:nvPr/>
        </p:nvCxnSpPr>
        <p:spPr>
          <a:xfrm flipH="1">
            <a:off x="8077887" y="352406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391" y="6141779"/>
            <a:ext cx="563234" cy="55614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A6EE6D-62AB-448B-9B90-8F4D7B930AE0}"/>
              </a:ext>
            </a:extLst>
          </p:cNvPr>
          <p:cNvSpPr/>
          <p:nvPr/>
        </p:nvSpPr>
        <p:spPr>
          <a:xfrm>
            <a:off x="7669783" y="832404"/>
            <a:ext cx="160430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pc="225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FB84EF-6EF5-46EF-A453-6C0121228DDF}"/>
              </a:ext>
            </a:extLst>
          </p:cNvPr>
          <p:cNvSpPr/>
          <p:nvPr/>
        </p:nvSpPr>
        <p:spPr>
          <a:xfrm>
            <a:off x="8361540" y="1351959"/>
            <a:ext cx="706709" cy="2712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89F899-E264-4596-B9C0-932AF96A8FD5}"/>
              </a:ext>
            </a:extLst>
          </p:cNvPr>
          <p:cNvSpPr/>
          <p:nvPr/>
        </p:nvSpPr>
        <p:spPr>
          <a:xfrm>
            <a:off x="8327308" y="2377544"/>
            <a:ext cx="777516" cy="2644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73F4C8D-3901-432B-9578-DE52F1C6665E}"/>
              </a:ext>
            </a:extLst>
          </p:cNvPr>
          <p:cNvSpPr/>
          <p:nvPr/>
        </p:nvSpPr>
        <p:spPr>
          <a:xfrm>
            <a:off x="8327308" y="3396650"/>
            <a:ext cx="729743" cy="260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AD0559-B7B7-44E0-A7E8-411CFBE4167F}"/>
              </a:ext>
            </a:extLst>
          </p:cNvPr>
          <p:cNvSpPr/>
          <p:nvPr/>
        </p:nvSpPr>
        <p:spPr>
          <a:xfrm>
            <a:off x="8087978" y="1641874"/>
            <a:ext cx="1077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各個角色實現有效協作和溝通；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D6BA83-0183-4D16-B0E6-71A22C2F2804}"/>
              </a:ext>
            </a:extLst>
          </p:cNvPr>
          <p:cNvSpPr/>
          <p:nvPr/>
        </p:nvSpPr>
        <p:spPr>
          <a:xfrm>
            <a:off x="8064746" y="2667576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運用精益原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則更頻繁地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交付價值；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E285F7-07C5-4070-8B2B-1BBE04DAFD84}"/>
              </a:ext>
            </a:extLst>
          </p:cNvPr>
          <p:cNvSpPr/>
          <p:nvPr/>
        </p:nvSpPr>
        <p:spPr>
          <a:xfrm>
            <a:off x="8061045" y="3647793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分享成功和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失敗的經驗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來相互學習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限制理論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07286" y="6287203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學習型組織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6696065" y="1571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408918" y="1910583"/>
            <a:ext cx="1766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altLang="zh-TW" sz="1400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sz="1400" dirty="0">
                <a:latin typeface="arial" panose="020B0604020202020204" pitchFamily="34" charset="0"/>
              </a:rPr>
              <a:t>ystems Thinking </a:t>
            </a:r>
            <a:endParaRPr lang="zh-TW" altLang="en-US" sz="1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4077" y="2288619"/>
            <a:ext cx="1390624" cy="535745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5923429-2350-4915-A155-5AC1427525FB}"/>
              </a:ext>
            </a:extLst>
          </p:cNvPr>
          <p:cNvSpPr/>
          <p:nvPr/>
        </p:nvSpPr>
        <p:spPr>
          <a:xfrm>
            <a:off x="6612920" y="28872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因果回饋圖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F29721-D9C1-48AA-AA64-EE27846EF271}"/>
              </a:ext>
            </a:extLst>
          </p:cNvPr>
          <p:cNvSpPr/>
          <p:nvPr/>
        </p:nvSpPr>
        <p:spPr>
          <a:xfrm>
            <a:off x="6605161" y="3139516"/>
            <a:ext cx="130676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75" b="1" dirty="0"/>
              <a:t>Causal Loop Diagram</a:t>
            </a:r>
            <a:r>
              <a:rPr lang="zh-TW" altLang="en-US" sz="97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975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4E3C6CB-EA64-461C-9FEF-1ABF37CEB673}"/>
              </a:ext>
            </a:extLst>
          </p:cNvPr>
          <p:cNvSpPr/>
          <p:nvPr/>
        </p:nvSpPr>
        <p:spPr>
          <a:xfrm>
            <a:off x="6605271" y="4858536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基模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8961" y="849959"/>
            <a:ext cx="406939" cy="58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893776" y="2731791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1925222" y="3437581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056641" y="3039568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057233" y="3262706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0782" y="969023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50209"/>
            <a:ext cx="2866616" cy="205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號: 上-下雙向 98">
            <a:extLst>
              <a:ext uri="{FF2B5EF4-FFF2-40B4-BE49-F238E27FC236}">
                <a16:creationId xmlns:a16="http://schemas.microsoft.com/office/drawing/2014/main" id="{B637D2C1-3E2D-4247-BD7A-CE91F032EC39}"/>
              </a:ext>
            </a:extLst>
          </p:cNvPr>
          <p:cNvSpPr/>
          <p:nvPr/>
        </p:nvSpPr>
        <p:spPr>
          <a:xfrm>
            <a:off x="7185056" y="4703182"/>
            <a:ext cx="106934" cy="180403"/>
          </a:xfrm>
          <a:prstGeom prst="up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3E46E32-C608-4FB3-ABFE-15F7F5D4ED5B}"/>
              </a:ext>
            </a:extLst>
          </p:cNvPr>
          <p:cNvCxnSpPr>
            <a:cxnSpLocks/>
          </p:cNvCxnSpPr>
          <p:nvPr/>
        </p:nvCxnSpPr>
        <p:spPr>
          <a:xfrm flipH="1" flipV="1">
            <a:off x="7917978" y="2297980"/>
            <a:ext cx="9017" cy="882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93C70F-19F9-4EF0-B7A3-D035AB8C0295}"/>
              </a:ext>
            </a:extLst>
          </p:cNvPr>
          <p:cNvSpPr/>
          <p:nvPr/>
        </p:nvSpPr>
        <p:spPr>
          <a:xfrm>
            <a:off x="7873984" y="6480622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Jez Humble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7ECEDE-134E-4205-8D05-6384775356D3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524162" y="6300840"/>
            <a:ext cx="41" cy="17978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A6EF7CF-A18D-4E67-BE8A-3BD2700F9A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1825" y="4503498"/>
            <a:ext cx="2371631" cy="168089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D12196E-01B4-44FF-B8A2-9DC316C796A4}"/>
              </a:ext>
            </a:extLst>
          </p:cNvPr>
          <p:cNvSpPr/>
          <p:nvPr/>
        </p:nvSpPr>
        <p:spPr>
          <a:xfrm>
            <a:off x="6721936" y="6275104"/>
            <a:ext cx="874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8B7006-0729-4C21-8ACF-5AC0FF658400}"/>
              </a:ext>
            </a:extLst>
          </p:cNvPr>
          <p:cNvSpPr/>
          <p:nvPr/>
        </p:nvSpPr>
        <p:spPr>
          <a:xfrm>
            <a:off x="6211360" y="5673673"/>
            <a:ext cx="178386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68-95-99.7</a:t>
            </a:r>
            <a:endParaRPr lang="zh-TW" altLang="en-US" sz="2000" dirty="0"/>
          </a:p>
        </p:txBody>
      </p: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805E74F5-F36C-4975-A486-4E508DF9A1A5}"/>
              </a:ext>
            </a:extLst>
          </p:cNvPr>
          <p:cNvCxnSpPr>
            <a:cxnSpLocks/>
          </p:cNvCxnSpPr>
          <p:nvPr/>
        </p:nvCxnSpPr>
        <p:spPr>
          <a:xfrm flipH="1" flipV="1">
            <a:off x="8061045" y="1493169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8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8829E-7B86-4F4F-8C64-3F872CEE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846" y="1639777"/>
            <a:ext cx="6858000" cy="1790700"/>
          </a:xfrm>
        </p:spPr>
        <p:txBody>
          <a:bodyPr>
            <a:normAutofit/>
          </a:bodyPr>
          <a:lstStyle/>
          <a:p>
            <a:r>
              <a:rPr lang="zh-TW" altLang="en-US" sz="5400" b="1" spc="225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sz="5400" spc="225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E47DCD-86D1-42D3-9E9E-911152EB2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560898"/>
            <a:ext cx="6858000" cy="406003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Ruddy Lee,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李智樺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BB769-798B-4D1A-8AF0-FD569D02427A}"/>
              </a:ext>
            </a:extLst>
          </p:cNvPr>
          <p:cNvSpPr/>
          <p:nvPr/>
        </p:nvSpPr>
        <p:spPr>
          <a:xfrm>
            <a:off x="1060846" y="1835279"/>
            <a:ext cx="1173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DevOps</a:t>
            </a:r>
            <a:endParaRPr lang="zh-TW" altLang="en-US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B9E184-EDCB-46CE-AB9A-B65E1E66568A}"/>
              </a:ext>
            </a:extLst>
          </p:cNvPr>
          <p:cNvSpPr/>
          <p:nvPr/>
        </p:nvSpPr>
        <p:spPr>
          <a:xfrm>
            <a:off x="6750547" y="3218029"/>
            <a:ext cx="19590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dirty="0"/>
              <a:t>The Three Ways</a:t>
            </a:r>
            <a:endParaRPr lang="zh-TW" altLang="en-US" sz="21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ED852C-B65C-4D69-8634-1CE76579A7E1}"/>
              </a:ext>
            </a:extLst>
          </p:cNvPr>
          <p:cNvSpPr/>
          <p:nvPr/>
        </p:nvSpPr>
        <p:spPr>
          <a:xfrm>
            <a:off x="4822032" y="5418325"/>
            <a:ext cx="9172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敏捷教練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48C387-D305-4F40-A6DD-53EE8883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44" y="5267500"/>
            <a:ext cx="1271588" cy="427824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FE4F0B7-B365-49EF-875B-EE250F79D451}"/>
              </a:ext>
            </a:extLst>
          </p:cNvPr>
          <p:cNvCxnSpPr/>
          <p:nvPr/>
        </p:nvCxnSpPr>
        <p:spPr>
          <a:xfrm>
            <a:off x="708596" y="2291362"/>
            <a:ext cx="21859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A056E28-A48C-44D5-A62F-770922EBEACA}"/>
              </a:ext>
            </a:extLst>
          </p:cNvPr>
          <p:cNvCxnSpPr/>
          <p:nvPr/>
        </p:nvCxnSpPr>
        <p:spPr>
          <a:xfrm>
            <a:off x="2229673" y="1636659"/>
            <a:ext cx="0" cy="8358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E60EF9A-B2D4-458D-8ABE-FC496DC3AFC3}"/>
              </a:ext>
            </a:extLst>
          </p:cNvPr>
          <p:cNvCxnSpPr/>
          <p:nvPr/>
        </p:nvCxnSpPr>
        <p:spPr>
          <a:xfrm>
            <a:off x="6666238" y="3218029"/>
            <a:ext cx="0" cy="8358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422BB0D-995C-412A-B8D8-4C0E1A5C50DB}"/>
              </a:ext>
            </a:extLst>
          </p:cNvPr>
          <p:cNvCxnSpPr/>
          <p:nvPr/>
        </p:nvCxnSpPr>
        <p:spPr>
          <a:xfrm>
            <a:off x="6139486" y="3618555"/>
            <a:ext cx="21859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「devopsdays」的圖片搜尋結果">
            <a:extLst>
              <a:ext uri="{FF2B5EF4-FFF2-40B4-BE49-F238E27FC236}">
                <a16:creationId xmlns:a16="http://schemas.microsoft.com/office/drawing/2014/main" id="{7955959A-898A-4C30-ADF2-7A414656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56" y="1049451"/>
            <a:ext cx="1926919" cy="19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AI」的圖片搜尋結果">
            <a:extLst>
              <a:ext uri="{FF2B5EF4-FFF2-40B4-BE49-F238E27FC236}">
                <a16:creationId xmlns:a16="http://schemas.microsoft.com/office/drawing/2014/main" id="{37E13679-64BD-40AE-9973-72EBB1E6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9" y="3772084"/>
            <a:ext cx="1729458" cy="115846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3F45FAD-2E6A-4981-B7CE-5B2BE54EBA56}"/>
              </a:ext>
            </a:extLst>
          </p:cNvPr>
          <p:cNvCxnSpPr/>
          <p:nvPr/>
        </p:nvCxnSpPr>
        <p:spPr>
          <a:xfrm>
            <a:off x="3393281" y="5750719"/>
            <a:ext cx="227471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DEC8772-5734-4386-B03B-D3DCEC8C0B88}"/>
              </a:ext>
            </a:extLst>
          </p:cNvPr>
          <p:cNvCxnSpPr/>
          <p:nvPr/>
        </p:nvCxnSpPr>
        <p:spPr>
          <a:xfrm>
            <a:off x="4822031" y="5267500"/>
            <a:ext cx="0" cy="57608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AABFDD3E-E4DE-4894-963C-4312234B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56" y="3722891"/>
            <a:ext cx="2364581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8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8/8c/Standard_deviation_diagram.svg/350px-Standard_deviation_diagram.svg.png">
            <a:extLst>
              <a:ext uri="{FF2B5EF4-FFF2-40B4-BE49-F238E27FC236}">
                <a16:creationId xmlns:a16="http://schemas.microsoft.com/office/drawing/2014/main" id="{60EFB01B-E1CD-49C4-81E4-7B1EFA9D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5" y="2317753"/>
            <a:ext cx="5503242" cy="27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03651" y="1570814"/>
            <a:ext cx="0" cy="3710227"/>
          </a:xfrm>
          <a:prstGeom prst="line">
            <a:avLst/>
          </a:prstGeom>
          <a:ln>
            <a:solidFill>
              <a:srgbClr val="097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D8D253F-F265-4DC4-82AE-07FB9FC1C99B}"/>
              </a:ext>
            </a:extLst>
          </p:cNvPr>
          <p:cNvSpPr/>
          <p:nvPr/>
        </p:nvSpPr>
        <p:spPr>
          <a:xfrm>
            <a:off x="187035" y="1099280"/>
            <a:ext cx="25470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深藍色區域是距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平均值小於一個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標準差</a:t>
            </a: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之內的數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值範圍。在</a:t>
            </a:r>
            <a:r>
              <a:rPr lang="zh-TW" altLang="en-US" sz="2400" dirty="0">
                <a:solidFill>
                  <a:srgbClr val="0B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常態</a:t>
            </a:r>
            <a:endParaRPr lang="en-US" altLang="zh-TW" sz="2400" dirty="0">
              <a:solidFill>
                <a:srgbClr val="0B00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0B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中，此範圍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所佔比率為全部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數值之</a:t>
            </a:r>
            <a:r>
              <a:rPr lang="en-US" altLang="zh-TW" sz="24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68%</a:t>
            </a: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，根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據常態分布，兩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個標準差之內的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比率合起來為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en-US" altLang="zh-TW" sz="24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；三個標準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差之內的比率合</a:t>
            </a:r>
            <a:endParaRPr lang="en-US" altLang="zh-TW" sz="24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起來為</a:t>
            </a:r>
            <a:r>
              <a:rPr lang="en-US" altLang="zh-TW" sz="24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99%</a:t>
            </a:r>
            <a:r>
              <a:rPr lang="zh-TW" altLang="en-US" sz="24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118071F-EBCC-4915-95F6-17E8883B19C9}"/>
              </a:ext>
            </a:extLst>
          </p:cNvPr>
          <p:cNvCxnSpPr/>
          <p:nvPr/>
        </p:nvCxnSpPr>
        <p:spPr>
          <a:xfrm flipV="1">
            <a:off x="5468112" y="1472184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A1F320-EF68-4CBB-B064-C3A389860E79}"/>
              </a:ext>
            </a:extLst>
          </p:cNvPr>
          <p:cNvCxnSpPr/>
          <p:nvPr/>
        </p:nvCxnSpPr>
        <p:spPr>
          <a:xfrm flipV="1">
            <a:off x="6748272" y="1472184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4593F7-B74B-4F9E-9042-B2D45AADD48C}"/>
              </a:ext>
            </a:extLst>
          </p:cNvPr>
          <p:cNvCxnSpPr/>
          <p:nvPr/>
        </p:nvCxnSpPr>
        <p:spPr>
          <a:xfrm>
            <a:off x="5468112" y="1899998"/>
            <a:ext cx="128016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C1D0863-95AA-475D-BD6E-584C1EA46E63}"/>
              </a:ext>
            </a:extLst>
          </p:cNvPr>
          <p:cNvSpPr/>
          <p:nvPr/>
        </p:nvSpPr>
        <p:spPr>
          <a:xfrm>
            <a:off x="5878001" y="1734348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6B5CC67-8E83-4647-BBAC-B183D69B930B}"/>
              </a:ext>
            </a:extLst>
          </p:cNvPr>
          <p:cNvCxnSpPr/>
          <p:nvPr/>
        </p:nvCxnSpPr>
        <p:spPr>
          <a:xfrm flipV="1">
            <a:off x="4843272" y="3927729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BFBD1EA-0759-4B95-ADD4-D2FC90870F1B}"/>
              </a:ext>
            </a:extLst>
          </p:cNvPr>
          <p:cNvCxnSpPr/>
          <p:nvPr/>
        </p:nvCxnSpPr>
        <p:spPr>
          <a:xfrm flipV="1">
            <a:off x="7373112" y="3927729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2F5FD44-53A4-4DBA-A483-75C422D75F9E}"/>
              </a:ext>
            </a:extLst>
          </p:cNvPr>
          <p:cNvCxnSpPr/>
          <p:nvPr/>
        </p:nvCxnSpPr>
        <p:spPr>
          <a:xfrm>
            <a:off x="4853940" y="5468112"/>
            <a:ext cx="2508504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A654116-9362-4820-A2F2-CAF9318D451A}"/>
              </a:ext>
            </a:extLst>
          </p:cNvPr>
          <p:cNvSpPr/>
          <p:nvPr/>
        </p:nvSpPr>
        <p:spPr>
          <a:xfrm>
            <a:off x="5878001" y="5283446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</a:t>
            </a:r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2874A9C-103D-4B86-943F-8DFEE5DD45D3}"/>
              </a:ext>
            </a:extLst>
          </p:cNvPr>
          <p:cNvCxnSpPr/>
          <p:nvPr/>
        </p:nvCxnSpPr>
        <p:spPr>
          <a:xfrm flipV="1">
            <a:off x="4209288" y="4626864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1F9DCE2-C664-44C1-8EED-46805B06CC92}"/>
              </a:ext>
            </a:extLst>
          </p:cNvPr>
          <p:cNvCxnSpPr/>
          <p:nvPr/>
        </p:nvCxnSpPr>
        <p:spPr>
          <a:xfrm flipV="1">
            <a:off x="8001000" y="4626864"/>
            <a:ext cx="0" cy="1682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0E7DB2A-2360-4A05-8946-7BE211BF19B6}"/>
              </a:ext>
            </a:extLst>
          </p:cNvPr>
          <p:cNvCxnSpPr>
            <a:cxnSpLocks/>
          </p:cNvCxnSpPr>
          <p:nvPr/>
        </p:nvCxnSpPr>
        <p:spPr>
          <a:xfrm>
            <a:off x="4209288" y="6169152"/>
            <a:ext cx="3791712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A24B908-F1B6-46DD-9091-C41B701EBDD8}"/>
              </a:ext>
            </a:extLst>
          </p:cNvPr>
          <p:cNvSpPr/>
          <p:nvPr/>
        </p:nvSpPr>
        <p:spPr>
          <a:xfrm>
            <a:off x="5918894" y="5984486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B96A5CF-5AA9-4E1B-9FA7-C65AEC2E3AD6}"/>
              </a:ext>
            </a:extLst>
          </p:cNvPr>
          <p:cNvSpPr/>
          <p:nvPr/>
        </p:nvSpPr>
        <p:spPr>
          <a:xfrm>
            <a:off x="3465576" y="45132"/>
            <a:ext cx="22128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常態分布</a:t>
            </a:r>
            <a:endParaRPr lang="zh-TW" altLang="zh-TW" sz="32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C8A289-7946-4365-95EE-F8671837B9AD}"/>
              </a:ext>
            </a:extLst>
          </p:cNvPr>
          <p:cNvSpPr/>
          <p:nvPr/>
        </p:nvSpPr>
        <p:spPr>
          <a:xfrm>
            <a:off x="5235373" y="192492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22222"/>
                </a:solidFill>
                <a:latin typeface="Arial" panose="020B0604020202020204" pitchFamily="34" charset="0"/>
              </a:rPr>
              <a:t>normal distribution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F1BFEA-DA5F-4A8F-8041-6905C6AA7B5E}"/>
              </a:ext>
            </a:extLst>
          </p:cNvPr>
          <p:cNvSpPr/>
          <p:nvPr/>
        </p:nvSpPr>
        <p:spPr>
          <a:xfrm>
            <a:off x="2404875" y="530579"/>
            <a:ext cx="5916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是自然科學與行為科學中的定量現象的一個方便模型。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D3A65B7-0FBE-42A0-B104-2F5D2C1F36C7}"/>
              </a:ext>
            </a:extLst>
          </p:cNvPr>
          <p:cNvSpPr/>
          <p:nvPr/>
        </p:nvSpPr>
        <p:spPr>
          <a:xfrm>
            <a:off x="4531284" y="6462664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 – 95 -99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經驗法則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DEA9DE-62B5-4A3C-9681-74A139B6B63B}"/>
              </a:ext>
            </a:extLst>
          </p:cNvPr>
          <p:cNvSpPr/>
          <p:nvPr/>
        </p:nvSpPr>
        <p:spPr>
          <a:xfrm>
            <a:off x="7609746" y="324126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δ</a:t>
            </a:r>
            <a:r>
              <a:rPr lang="en-US" altLang="zh-TW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</a:t>
            </a:r>
            <a:r>
              <a:rPr lang="zh-TW" altLang="en-US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5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8D50A38-6AD6-4380-9E6B-D2B6C1A083F7}"/>
              </a:ext>
            </a:extLst>
          </p:cNvPr>
          <p:cNvCxnSpPr>
            <a:cxnSpLocks/>
          </p:cNvCxnSpPr>
          <p:nvPr/>
        </p:nvCxnSpPr>
        <p:spPr>
          <a:xfrm>
            <a:off x="8065684" y="1179576"/>
            <a:ext cx="0" cy="4237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5736449-75B6-464D-929D-CF3C9001D3C7}"/>
              </a:ext>
            </a:extLst>
          </p:cNvPr>
          <p:cNvCxnSpPr>
            <a:cxnSpLocks/>
          </p:cNvCxnSpPr>
          <p:nvPr/>
        </p:nvCxnSpPr>
        <p:spPr>
          <a:xfrm>
            <a:off x="8723543" y="1471043"/>
            <a:ext cx="153017" cy="43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C9E7C3D-D9C5-4BE9-BF62-49DE400153DF}"/>
              </a:ext>
            </a:extLst>
          </p:cNvPr>
          <p:cNvCxnSpPr>
            <a:cxnSpLocks/>
          </p:cNvCxnSpPr>
          <p:nvPr/>
        </p:nvCxnSpPr>
        <p:spPr>
          <a:xfrm flipH="1" flipV="1">
            <a:off x="8077125" y="2553921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6670225-887A-4B39-8572-57A908444A93}"/>
              </a:ext>
            </a:extLst>
          </p:cNvPr>
          <p:cNvCxnSpPr/>
          <p:nvPr/>
        </p:nvCxnSpPr>
        <p:spPr>
          <a:xfrm flipH="1">
            <a:off x="8077887" y="352406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14748E4-B33E-45B3-A15F-310FAE60E6F5}"/>
              </a:ext>
            </a:extLst>
          </p:cNvPr>
          <p:cNvCxnSpPr/>
          <p:nvPr/>
        </p:nvCxnSpPr>
        <p:spPr>
          <a:xfrm flipH="1">
            <a:off x="8076154" y="4521142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FDA0EF-A8EC-4D0A-9A28-ED16C6D7FBF3}"/>
              </a:ext>
            </a:extLst>
          </p:cNvPr>
          <p:cNvCxnSpPr/>
          <p:nvPr/>
        </p:nvCxnSpPr>
        <p:spPr>
          <a:xfrm flipH="1">
            <a:off x="8081384" y="541751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4F4A478-A0D9-4730-9964-276D16777051}"/>
              </a:ext>
            </a:extLst>
          </p:cNvPr>
          <p:cNvSpPr/>
          <p:nvPr/>
        </p:nvSpPr>
        <p:spPr>
          <a:xfrm>
            <a:off x="6510440" y="4077379"/>
            <a:ext cx="1284485" cy="5485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A6EE6D-62AB-448B-9B90-8F4D7B930AE0}"/>
              </a:ext>
            </a:extLst>
          </p:cNvPr>
          <p:cNvSpPr/>
          <p:nvPr/>
        </p:nvSpPr>
        <p:spPr>
          <a:xfrm>
            <a:off x="7669783" y="832404"/>
            <a:ext cx="160430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pc="225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13C187-DCB2-47F6-9B14-D3D5A99C5601}"/>
              </a:ext>
            </a:extLst>
          </p:cNvPr>
          <p:cNvSpPr/>
          <p:nvPr/>
        </p:nvSpPr>
        <p:spPr>
          <a:xfrm>
            <a:off x="8337854" y="5288004"/>
            <a:ext cx="744963" cy="2475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81CB032-DB4D-4760-BA53-76BCCD7B3B2D}"/>
              </a:ext>
            </a:extLst>
          </p:cNvPr>
          <p:cNvSpPr/>
          <p:nvPr/>
        </p:nvSpPr>
        <p:spPr>
          <a:xfrm>
            <a:off x="8319265" y="4398992"/>
            <a:ext cx="755409" cy="2419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測量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FB84EF-6EF5-46EF-A453-6C0121228DDF}"/>
              </a:ext>
            </a:extLst>
          </p:cNvPr>
          <p:cNvSpPr/>
          <p:nvPr/>
        </p:nvSpPr>
        <p:spPr>
          <a:xfrm>
            <a:off x="8361540" y="1351959"/>
            <a:ext cx="706709" cy="2712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89F899-E264-4596-B9C0-932AF96A8FD5}"/>
              </a:ext>
            </a:extLst>
          </p:cNvPr>
          <p:cNvSpPr/>
          <p:nvPr/>
        </p:nvSpPr>
        <p:spPr>
          <a:xfrm>
            <a:off x="8327308" y="2377544"/>
            <a:ext cx="777516" cy="2644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73F4C8D-3901-432B-9578-DE52F1C6665E}"/>
              </a:ext>
            </a:extLst>
          </p:cNvPr>
          <p:cNvSpPr/>
          <p:nvPr/>
        </p:nvSpPr>
        <p:spPr>
          <a:xfrm>
            <a:off x="8327308" y="3396650"/>
            <a:ext cx="729743" cy="260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AD0559-B7B7-44E0-A7E8-411CFBE4167F}"/>
              </a:ext>
            </a:extLst>
          </p:cNvPr>
          <p:cNvSpPr/>
          <p:nvPr/>
        </p:nvSpPr>
        <p:spPr>
          <a:xfrm>
            <a:off x="8087978" y="1641874"/>
            <a:ext cx="1077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各個角色實現有效協作和溝通；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D6BA83-0183-4D16-B0E6-71A22C2F2804}"/>
              </a:ext>
            </a:extLst>
          </p:cNvPr>
          <p:cNvSpPr/>
          <p:nvPr/>
        </p:nvSpPr>
        <p:spPr>
          <a:xfrm>
            <a:off x="8064746" y="2667576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運用精益原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則更頻繁地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交付價值；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3198BE-AFD0-421F-AE12-BD48676A6AA7}"/>
              </a:ext>
            </a:extLst>
          </p:cNvPr>
          <p:cNvSpPr/>
          <p:nvPr/>
        </p:nvSpPr>
        <p:spPr>
          <a:xfrm>
            <a:off x="8126003" y="4601827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在價值鏈中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儘量除去手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工步驟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4E5CD-092B-4AA4-B408-60B8CCBFE001}"/>
              </a:ext>
            </a:extLst>
          </p:cNvPr>
          <p:cNvSpPr/>
          <p:nvPr/>
        </p:nvSpPr>
        <p:spPr>
          <a:xfrm>
            <a:off x="8065684" y="5536192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度量並使用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數據來優化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交付週期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E285F7-07C5-4070-8B2B-1BBE04DAFD84}"/>
              </a:ext>
            </a:extLst>
          </p:cNvPr>
          <p:cNvSpPr/>
          <p:nvPr/>
        </p:nvSpPr>
        <p:spPr>
          <a:xfrm>
            <a:off x="8061045" y="3647793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分享成功和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失敗的經驗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來相互學習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限制理論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學習型組織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A61032F4-8089-48BC-955E-E7C245BE8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3606" y="3396334"/>
            <a:ext cx="1040102" cy="49662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6696065" y="1571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408918" y="1910583"/>
            <a:ext cx="1766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altLang="zh-TW" sz="1400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sz="1400" dirty="0">
                <a:latin typeface="arial" panose="020B0604020202020204" pitchFamily="34" charset="0"/>
              </a:rPr>
              <a:t>ystems Thinking </a:t>
            </a:r>
            <a:endParaRPr lang="zh-TW" altLang="en-US" sz="1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4077" y="2288619"/>
            <a:ext cx="1390624" cy="535745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5923429-2350-4915-A155-5AC1427525FB}"/>
              </a:ext>
            </a:extLst>
          </p:cNvPr>
          <p:cNvSpPr/>
          <p:nvPr/>
        </p:nvSpPr>
        <p:spPr>
          <a:xfrm>
            <a:off x="6612920" y="28872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因果回饋圖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F29721-D9C1-48AA-AA64-EE27846EF271}"/>
              </a:ext>
            </a:extLst>
          </p:cNvPr>
          <p:cNvSpPr/>
          <p:nvPr/>
        </p:nvSpPr>
        <p:spPr>
          <a:xfrm>
            <a:off x="6605161" y="3139516"/>
            <a:ext cx="130676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75" b="1" dirty="0"/>
              <a:t>Causal Loop Diagram</a:t>
            </a:r>
            <a:r>
              <a:rPr lang="zh-TW" altLang="en-US" sz="97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975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552906-C666-492E-920D-E38C8900AC3D}"/>
              </a:ext>
            </a:extLst>
          </p:cNvPr>
          <p:cNvSpPr/>
          <p:nvPr/>
        </p:nvSpPr>
        <p:spPr>
          <a:xfrm>
            <a:off x="6656920" y="3964518"/>
            <a:ext cx="13484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這樣畫圖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就不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會落入線性思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考的陷阱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4E3C6CB-EA64-461C-9FEF-1ABF37CEB673}"/>
              </a:ext>
            </a:extLst>
          </p:cNvPr>
          <p:cNvSpPr/>
          <p:nvPr/>
        </p:nvSpPr>
        <p:spPr>
          <a:xfrm>
            <a:off x="6605271" y="4858536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基模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8961" y="849959"/>
            <a:ext cx="406939" cy="58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893776" y="2731791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1925222" y="3437581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056641" y="3039568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057233" y="3262706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7486" y="2754495"/>
            <a:ext cx="4222597" cy="1964272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0782" y="969023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號: 上-下雙向 98">
            <a:extLst>
              <a:ext uri="{FF2B5EF4-FFF2-40B4-BE49-F238E27FC236}">
                <a16:creationId xmlns:a16="http://schemas.microsoft.com/office/drawing/2014/main" id="{B637D2C1-3E2D-4247-BD7A-CE91F032EC39}"/>
              </a:ext>
            </a:extLst>
          </p:cNvPr>
          <p:cNvSpPr/>
          <p:nvPr/>
        </p:nvSpPr>
        <p:spPr>
          <a:xfrm>
            <a:off x="7185056" y="4703182"/>
            <a:ext cx="106934" cy="180403"/>
          </a:xfrm>
          <a:prstGeom prst="up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BC76E18E-40F7-4970-BE66-2D000F39534D}"/>
              </a:ext>
            </a:extLst>
          </p:cNvPr>
          <p:cNvCxnSpPr>
            <a:cxnSpLocks/>
          </p:cNvCxnSpPr>
          <p:nvPr/>
        </p:nvCxnSpPr>
        <p:spPr>
          <a:xfrm flipH="1" flipV="1">
            <a:off x="6408918" y="4415682"/>
            <a:ext cx="1" cy="730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3E46E32-C608-4FB3-ABFE-15F7F5D4ED5B}"/>
              </a:ext>
            </a:extLst>
          </p:cNvPr>
          <p:cNvCxnSpPr>
            <a:cxnSpLocks/>
          </p:cNvCxnSpPr>
          <p:nvPr/>
        </p:nvCxnSpPr>
        <p:spPr>
          <a:xfrm flipH="1" flipV="1">
            <a:off x="7917978" y="2297980"/>
            <a:ext cx="9017" cy="882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93C70F-19F9-4EF0-B7A3-D035AB8C0295}"/>
              </a:ext>
            </a:extLst>
          </p:cNvPr>
          <p:cNvSpPr/>
          <p:nvPr/>
        </p:nvSpPr>
        <p:spPr>
          <a:xfrm>
            <a:off x="7873984" y="6480622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Jez Humble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7ECEDE-134E-4205-8D05-6384775356D3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524162" y="6300840"/>
            <a:ext cx="41" cy="17978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CEE6423-49A9-46C5-BDB0-A1592CDD86AF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A6EF7CF-A18D-4E67-BE8A-3BD2700F9A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2962" y="5194042"/>
            <a:ext cx="1312358" cy="93013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D12196E-01B4-44FF-B8A2-9DC316C796A4}"/>
              </a:ext>
            </a:extLst>
          </p:cNvPr>
          <p:cNvSpPr/>
          <p:nvPr/>
        </p:nvSpPr>
        <p:spPr>
          <a:xfrm>
            <a:off x="6930515" y="6236285"/>
            <a:ext cx="874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8B7006-0729-4C21-8ACF-5AC0FF658400}"/>
              </a:ext>
            </a:extLst>
          </p:cNvPr>
          <p:cNvSpPr/>
          <p:nvPr/>
        </p:nvSpPr>
        <p:spPr>
          <a:xfrm>
            <a:off x="6782566" y="5823667"/>
            <a:ext cx="104094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68-95-99.7</a:t>
            </a:r>
            <a:endParaRPr lang="zh-TW" altLang="en-US" sz="1050" dirty="0"/>
          </a:p>
        </p:txBody>
      </p: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805E74F5-F36C-4975-A486-4E508DF9A1A5}"/>
              </a:ext>
            </a:extLst>
          </p:cNvPr>
          <p:cNvCxnSpPr>
            <a:cxnSpLocks/>
          </p:cNvCxnSpPr>
          <p:nvPr/>
        </p:nvCxnSpPr>
        <p:spPr>
          <a:xfrm flipH="1" flipV="1">
            <a:off x="8061045" y="1493169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7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8D50A38-6AD6-4380-9E6B-D2B6C1A083F7}"/>
              </a:ext>
            </a:extLst>
          </p:cNvPr>
          <p:cNvCxnSpPr>
            <a:cxnSpLocks/>
          </p:cNvCxnSpPr>
          <p:nvPr/>
        </p:nvCxnSpPr>
        <p:spPr>
          <a:xfrm>
            <a:off x="8036282" y="1080707"/>
            <a:ext cx="26510" cy="4977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C9E7C3D-D9C5-4BE9-BF62-49DE400153DF}"/>
              </a:ext>
            </a:extLst>
          </p:cNvPr>
          <p:cNvCxnSpPr>
            <a:cxnSpLocks/>
          </p:cNvCxnSpPr>
          <p:nvPr/>
        </p:nvCxnSpPr>
        <p:spPr>
          <a:xfrm>
            <a:off x="8384287" y="2407869"/>
            <a:ext cx="70179" cy="3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6670225-887A-4B39-8572-57A908444A93}"/>
              </a:ext>
            </a:extLst>
          </p:cNvPr>
          <p:cNvCxnSpPr/>
          <p:nvPr/>
        </p:nvCxnSpPr>
        <p:spPr>
          <a:xfrm flipH="1">
            <a:off x="8068800" y="5134813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14748E4-B33E-45B3-A15F-310FAE60E6F5}"/>
              </a:ext>
            </a:extLst>
          </p:cNvPr>
          <p:cNvCxnSpPr>
            <a:cxnSpLocks/>
          </p:cNvCxnSpPr>
          <p:nvPr/>
        </p:nvCxnSpPr>
        <p:spPr>
          <a:xfrm flipH="1">
            <a:off x="8060715" y="4135842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FDA0EF-A8EC-4D0A-9A28-ED16C6D7FBF3}"/>
              </a:ext>
            </a:extLst>
          </p:cNvPr>
          <p:cNvCxnSpPr/>
          <p:nvPr/>
        </p:nvCxnSpPr>
        <p:spPr>
          <a:xfrm flipH="1">
            <a:off x="8061751" y="6058536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207088" y="38011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A6EE6D-62AB-448B-9B90-8F4D7B930AE0}"/>
              </a:ext>
            </a:extLst>
          </p:cNvPr>
          <p:cNvSpPr/>
          <p:nvPr/>
        </p:nvSpPr>
        <p:spPr>
          <a:xfrm>
            <a:off x="7499741" y="271410"/>
            <a:ext cx="1701107" cy="415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TW" sz="2100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z="2100" spc="225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13C187-DCB2-47F6-9B14-D3D5A99C5601}"/>
              </a:ext>
            </a:extLst>
          </p:cNvPr>
          <p:cNvSpPr/>
          <p:nvPr/>
        </p:nvSpPr>
        <p:spPr>
          <a:xfrm>
            <a:off x="8318221" y="5929021"/>
            <a:ext cx="695260" cy="4161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81CB032-DB4D-4760-BA53-76BCCD7B3B2D}"/>
              </a:ext>
            </a:extLst>
          </p:cNvPr>
          <p:cNvSpPr/>
          <p:nvPr/>
        </p:nvSpPr>
        <p:spPr>
          <a:xfrm>
            <a:off x="8303825" y="4013692"/>
            <a:ext cx="709656" cy="2794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测量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73F4C8D-3901-432B-9578-DE52F1C6665E}"/>
              </a:ext>
            </a:extLst>
          </p:cNvPr>
          <p:cNvSpPr/>
          <p:nvPr/>
        </p:nvSpPr>
        <p:spPr>
          <a:xfrm>
            <a:off x="8318221" y="5007395"/>
            <a:ext cx="670216" cy="3903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382027" y="103354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2216573" y="17805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07" y="5162277"/>
            <a:ext cx="2424151" cy="148761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25514" y="5191714"/>
            <a:ext cx="447595" cy="49350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78956" y="5530566"/>
            <a:ext cx="2883771" cy="515809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1949592" y="578192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學習型組織</a:t>
            </a: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19" y="6195770"/>
            <a:ext cx="2086054" cy="496280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6745365" y="124230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sz="16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1640148" y="209686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6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278735" y="1614825"/>
            <a:ext cx="1904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altLang="zh-TW" sz="1600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sz="1600" dirty="0">
                <a:latin typeface="arial" panose="020B0604020202020204" pitchFamily="34" charset="0"/>
              </a:rPr>
              <a:t>ystems Thinking </a:t>
            </a:r>
            <a:endParaRPr lang="zh-TW" altLang="en-US" sz="16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208243" y="87367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208243" y="1237763"/>
            <a:ext cx="182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197316" y="1578380"/>
            <a:ext cx="157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957" y="558998"/>
            <a:ext cx="813639" cy="113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4" y="2113239"/>
            <a:ext cx="1294534" cy="161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455" y="604668"/>
            <a:ext cx="680391" cy="985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163575" y="6074578"/>
            <a:ext cx="171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871" y="740972"/>
            <a:ext cx="402202" cy="474094"/>
          </a:xfrm>
          <a:prstGeom prst="rect">
            <a:avLst/>
          </a:prstGeom>
        </p:spPr>
      </p:pic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499014" y="2247356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5" name="弧形 94">
            <a:extLst>
              <a:ext uri="{FF2B5EF4-FFF2-40B4-BE49-F238E27FC236}">
                <a16:creationId xmlns:a16="http://schemas.microsoft.com/office/drawing/2014/main" id="{939411D7-8C8D-4685-B34E-31C793125CF5}"/>
              </a:ext>
            </a:extLst>
          </p:cNvPr>
          <p:cNvSpPr/>
          <p:nvPr/>
        </p:nvSpPr>
        <p:spPr>
          <a:xfrm rot="1151244" flipH="1" flipV="1">
            <a:off x="1492060" y="4531507"/>
            <a:ext cx="716782" cy="791512"/>
          </a:xfrm>
          <a:prstGeom prst="arc">
            <a:avLst>
              <a:gd name="adj1" fmla="val 1477749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DF9CF31-0038-4174-8979-F64B663207BD}"/>
              </a:ext>
            </a:extLst>
          </p:cNvPr>
          <p:cNvCxnSpPr>
            <a:cxnSpLocks/>
          </p:cNvCxnSpPr>
          <p:nvPr/>
        </p:nvCxnSpPr>
        <p:spPr>
          <a:xfrm>
            <a:off x="3931007" y="5252588"/>
            <a:ext cx="72082" cy="164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3841" y="4127423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3E46E32-C608-4FB3-ABFE-15F7F5D4ED5B}"/>
              </a:ext>
            </a:extLst>
          </p:cNvPr>
          <p:cNvCxnSpPr>
            <a:cxnSpLocks/>
          </p:cNvCxnSpPr>
          <p:nvPr/>
        </p:nvCxnSpPr>
        <p:spPr>
          <a:xfrm flipH="1" flipV="1">
            <a:off x="7917978" y="2297980"/>
            <a:ext cx="9017" cy="882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系統思考：克服盲點、面對複雜性、見樹又見林的整體思考">
            <a:extLst>
              <a:ext uri="{FF2B5EF4-FFF2-40B4-BE49-F238E27FC236}">
                <a16:creationId xmlns:a16="http://schemas.microsoft.com/office/drawing/2014/main" id="{8826C167-0425-4987-A68A-79CABD721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76" y="1942650"/>
            <a:ext cx="1500810" cy="15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F299585-960D-491C-BE22-0928D90AD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553" y="4215068"/>
            <a:ext cx="1284475" cy="152234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AD2A3ADD-80DC-4505-A97A-2AF33A23E1AF}"/>
              </a:ext>
            </a:extLst>
          </p:cNvPr>
          <p:cNvSpPr/>
          <p:nvPr/>
        </p:nvSpPr>
        <p:spPr>
          <a:xfrm>
            <a:off x="2157368" y="3880993"/>
            <a:ext cx="108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B6180"/>
                </a:solidFill>
                <a:latin typeface="Helvetica" panose="020B0604020202020204" pitchFamily="34" charset="0"/>
              </a:rPr>
              <a:t>Soft Skills</a:t>
            </a:r>
          </a:p>
        </p:txBody>
      </p:sp>
      <p:pic>
        <p:nvPicPr>
          <p:cNvPr id="1030" name="Picture 6" descr="穀倉效應：為什麼分工反而造成個人失去競爭力、企業崩壞、政府無能、經濟失控？">
            <a:extLst>
              <a:ext uri="{FF2B5EF4-FFF2-40B4-BE49-F238E27FC236}">
                <a16:creationId xmlns:a16="http://schemas.microsoft.com/office/drawing/2014/main" id="{A1321A55-89D7-44D9-8129-E9DA9AB7C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85" y="3507472"/>
            <a:ext cx="1308889" cy="13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DAF82A79-981B-40EB-975A-03DF3DF0A069}"/>
              </a:ext>
            </a:extLst>
          </p:cNvPr>
          <p:cNvSpPr/>
          <p:nvPr/>
        </p:nvSpPr>
        <p:spPr>
          <a:xfrm>
            <a:off x="3636361" y="4784744"/>
            <a:ext cx="1514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B6180"/>
                </a:solidFill>
                <a:latin typeface="Helvetica" panose="020B0604020202020204" pitchFamily="34" charset="0"/>
              </a:rPr>
              <a:t>The Silo Effect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DE9EFC5-E31F-43A1-B716-57AC1A2FE55F}"/>
              </a:ext>
            </a:extLst>
          </p:cNvPr>
          <p:cNvSpPr/>
          <p:nvPr/>
        </p:nvSpPr>
        <p:spPr>
          <a:xfrm>
            <a:off x="4091004" y="3216768"/>
            <a:ext cx="2405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HOW TO MEASRUE ANYTHING</a:t>
            </a:r>
            <a:endParaRPr lang="zh-TW" altLang="en-US" sz="1400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5C0F8D83-C5BE-4CAA-BB8A-97942C7124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7993" y="3588763"/>
            <a:ext cx="889226" cy="118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E73B51E2-0F9C-4475-9891-DF0704B697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4878" y="587077"/>
            <a:ext cx="1379905" cy="1917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持续交付">
            <a:extLst>
              <a:ext uri="{FF2B5EF4-FFF2-40B4-BE49-F238E27FC236}">
                <a16:creationId xmlns:a16="http://schemas.microsoft.com/office/drawing/2014/main" id="{E28A8177-6971-401C-BAE4-BEAF9698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097" y="2728479"/>
            <a:ext cx="816120" cy="10352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E0B523D4-8FD9-445D-86EF-F4594AB16D8D}"/>
              </a:ext>
            </a:extLst>
          </p:cNvPr>
          <p:cNvSpPr/>
          <p:nvPr/>
        </p:nvSpPr>
        <p:spPr>
          <a:xfrm>
            <a:off x="8072860" y="163933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穀倉效應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DA93848-7F29-48CA-BB6E-4510CBD378EA}"/>
              </a:ext>
            </a:extLst>
          </p:cNvPr>
          <p:cNvSpPr/>
          <p:nvPr/>
        </p:nvSpPr>
        <p:spPr>
          <a:xfrm>
            <a:off x="7830533" y="446155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如何衡量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6" name="Picture 12" descr="系統思維">
            <a:extLst>
              <a:ext uri="{FF2B5EF4-FFF2-40B4-BE49-F238E27FC236}">
                <a16:creationId xmlns:a16="http://schemas.microsoft.com/office/drawing/2014/main" id="{6E9F1F45-B2F9-4D1F-B2EE-53E7B637B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52" y="3973345"/>
            <a:ext cx="775723" cy="10472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100641C0-492C-418A-B519-CCED94CB57D8}"/>
              </a:ext>
            </a:extLst>
          </p:cNvPr>
          <p:cNvSpPr/>
          <p:nvPr/>
        </p:nvSpPr>
        <p:spPr>
          <a:xfrm>
            <a:off x="7653431" y="5438739"/>
            <a:ext cx="1415772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11111"/>
                </a:solidFill>
                <a:latin typeface="Hiragino Sans GB"/>
              </a:rPr>
              <a:t>精益开发方法</a:t>
            </a:r>
          </a:p>
        </p:txBody>
      </p:sp>
      <p:pic>
        <p:nvPicPr>
          <p:cNvPr id="1038" name="Picture 14" descr="https://images-cn.ssl-images-amazon.com/images/I/518q50L3SsL._SX355_BO1,204,203,200_.jpg">
            <a:extLst>
              <a:ext uri="{FF2B5EF4-FFF2-40B4-BE49-F238E27FC236}">
                <a16:creationId xmlns:a16="http://schemas.microsoft.com/office/drawing/2014/main" id="{98BAB181-496C-4133-99BF-B20AE375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65" y="5328397"/>
            <a:ext cx="1050901" cy="13086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CFA8DE68-B5E0-4974-831F-7E521984F7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3868" y="2585248"/>
            <a:ext cx="652308" cy="1036629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FA3CBEDB-3230-44EE-80D3-E4F975E5CE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3532" y="2647390"/>
            <a:ext cx="640484" cy="933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7F7DE720-7815-4B27-8D94-C3D1AC7761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2440" y="2651578"/>
            <a:ext cx="659173" cy="966489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C87973A2-C0F3-4C94-9406-36E486BBE4F4}"/>
              </a:ext>
            </a:extLst>
          </p:cNvPr>
          <p:cNvSpPr/>
          <p:nvPr/>
        </p:nvSpPr>
        <p:spPr>
          <a:xfrm>
            <a:off x="3827585" y="264739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實踐指南</a:t>
            </a:r>
            <a:endParaRPr lang="zh-TW" altLang="en-US" dirty="0"/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4805EE4-9DCF-48DA-A43D-8CC2E53BDDBA}"/>
              </a:ext>
            </a:extLst>
          </p:cNvPr>
          <p:cNvCxnSpPr>
            <a:cxnSpLocks/>
          </p:cNvCxnSpPr>
          <p:nvPr/>
        </p:nvCxnSpPr>
        <p:spPr>
          <a:xfrm flipH="1">
            <a:off x="8041612" y="1286291"/>
            <a:ext cx="322536" cy="3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E4515E4E-6D22-4228-81D6-85739E4BC933}"/>
              </a:ext>
            </a:extLst>
          </p:cNvPr>
          <p:cNvCxnSpPr>
            <a:cxnSpLocks/>
          </p:cNvCxnSpPr>
          <p:nvPr/>
        </p:nvCxnSpPr>
        <p:spPr>
          <a:xfrm flipH="1">
            <a:off x="8041612" y="2407869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89F899-E264-4596-B9C0-932AF96A8FD5}"/>
              </a:ext>
            </a:extLst>
          </p:cNvPr>
          <p:cNvSpPr/>
          <p:nvPr/>
        </p:nvSpPr>
        <p:spPr>
          <a:xfrm>
            <a:off x="8247411" y="2217825"/>
            <a:ext cx="907655" cy="3640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自动化 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FB84EF-6EF5-46EF-A453-6C0121228DDF}"/>
              </a:ext>
            </a:extLst>
          </p:cNvPr>
          <p:cNvSpPr/>
          <p:nvPr/>
        </p:nvSpPr>
        <p:spPr>
          <a:xfrm>
            <a:off x="8297683" y="1134692"/>
            <a:ext cx="736336" cy="3623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C3FA4D-D1A8-4232-BB6D-1286B19FCE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529" y="4313710"/>
            <a:ext cx="924504" cy="12943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AACC4E7-D4DF-4AC7-85C9-8FB6D7F9753E}"/>
              </a:ext>
            </a:extLst>
          </p:cNvPr>
          <p:cNvSpPr/>
          <p:nvPr/>
        </p:nvSpPr>
        <p:spPr>
          <a:xfrm>
            <a:off x="112833" y="3914075"/>
            <a:ext cx="1279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B6180"/>
                </a:solidFill>
                <a:latin typeface="Helvetica" panose="020B0604020202020204" pitchFamily="34" charset="0"/>
              </a:rPr>
              <a:t>Ash Maurya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002623-D63E-459B-A709-E3158E9D0DDA}"/>
              </a:ext>
            </a:extLst>
          </p:cNvPr>
          <p:cNvSpPr/>
          <p:nvPr/>
        </p:nvSpPr>
        <p:spPr>
          <a:xfrm>
            <a:off x="6415044" y="3473700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德内拉</a:t>
            </a:r>
            <a:r>
              <a:rPr lang="en-US" altLang="zh-CN" sz="1600" dirty="0"/>
              <a:t>•</a:t>
            </a:r>
            <a:r>
              <a:rPr lang="zh-CN" altLang="en-US" sz="1600" dirty="0"/>
              <a:t>梅多斯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402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0BAA45A-95B4-4388-88D0-A584E7699F0D}"/>
              </a:ext>
            </a:extLst>
          </p:cNvPr>
          <p:cNvSpPr/>
          <p:nvPr/>
        </p:nvSpPr>
        <p:spPr>
          <a:xfrm>
            <a:off x="6961047" y="2077716"/>
            <a:ext cx="1618488" cy="6292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3F3787-ED6C-465C-8081-2A82DA1AF814}"/>
              </a:ext>
            </a:extLst>
          </p:cNvPr>
          <p:cNvSpPr/>
          <p:nvPr/>
        </p:nvSpPr>
        <p:spPr>
          <a:xfrm>
            <a:off x="4921497" y="2077716"/>
            <a:ext cx="1618488" cy="6292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837639-2A21-4EB2-B4D5-36D496468F04}"/>
              </a:ext>
            </a:extLst>
          </p:cNvPr>
          <p:cNvSpPr/>
          <p:nvPr/>
        </p:nvSpPr>
        <p:spPr>
          <a:xfrm>
            <a:off x="2867516" y="2077716"/>
            <a:ext cx="1618488" cy="6292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C7A93-867C-4507-B895-AE02181B80E6}"/>
              </a:ext>
            </a:extLst>
          </p:cNvPr>
          <p:cNvSpPr/>
          <p:nvPr/>
        </p:nvSpPr>
        <p:spPr>
          <a:xfrm>
            <a:off x="865340" y="2085586"/>
            <a:ext cx="1618488" cy="6292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BF181B-2747-45E9-8873-80DA162995C2}"/>
              </a:ext>
            </a:extLst>
          </p:cNvPr>
          <p:cNvSpPr/>
          <p:nvPr/>
        </p:nvSpPr>
        <p:spPr>
          <a:xfrm>
            <a:off x="932074" y="2203989"/>
            <a:ext cx="1531188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B19110-43FE-4CF3-BB3D-433C5DECEFC2}"/>
              </a:ext>
            </a:extLst>
          </p:cNvPr>
          <p:cNvSpPr/>
          <p:nvPr/>
        </p:nvSpPr>
        <p:spPr>
          <a:xfrm>
            <a:off x="3127802" y="2206936"/>
            <a:ext cx="1261884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E98EEC-D6A4-44FB-94E8-C5DDAEC139CB}"/>
              </a:ext>
            </a:extLst>
          </p:cNvPr>
          <p:cNvSpPr/>
          <p:nvPr/>
        </p:nvSpPr>
        <p:spPr>
          <a:xfrm>
            <a:off x="3064506" y="3103348"/>
            <a:ext cx="152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五步聚焦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zh-TW" b="1" kern="100" spc="225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思考流程</a:t>
            </a:r>
            <a:r>
              <a:rPr lang="zh-TW" altLang="en-US" b="1" kern="100" spc="225" dirty="0"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pitchFamily="65" charset="-120"/>
              </a:rPr>
              <a:t> </a:t>
            </a:r>
            <a:endParaRPr lang="zh-TW" altLang="en-US" b="1" spc="2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A7B7BF-003B-4057-9BFC-066D78CEC76B}"/>
              </a:ext>
            </a:extLst>
          </p:cNvPr>
          <p:cNvSpPr/>
          <p:nvPr/>
        </p:nvSpPr>
        <p:spPr>
          <a:xfrm>
            <a:off x="766789" y="3146981"/>
            <a:ext cx="127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59551-7D49-46C3-A3FD-19BD1B7C0C42}"/>
              </a:ext>
            </a:extLst>
          </p:cNvPr>
          <p:cNvSpPr/>
          <p:nvPr/>
        </p:nvSpPr>
        <p:spPr>
          <a:xfrm>
            <a:off x="770182" y="3493230"/>
            <a:ext cx="203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回馈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D6D40C-84E6-4DC2-95F4-9E5423A98302}"/>
              </a:ext>
            </a:extLst>
          </p:cNvPr>
          <p:cNvSpPr/>
          <p:nvPr/>
        </p:nvSpPr>
        <p:spPr>
          <a:xfrm>
            <a:off x="766790" y="3872862"/>
            <a:ext cx="179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DA5D19-47FF-4A07-8FCE-6EBDF797FBA1}"/>
              </a:ext>
            </a:extLst>
          </p:cNvPr>
          <p:cNvSpPr/>
          <p:nvPr/>
        </p:nvSpPr>
        <p:spPr>
          <a:xfrm>
            <a:off x="5122882" y="2203989"/>
            <a:ext cx="1261884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34FD2C-D7B7-4DD0-9A6F-B3E6EF96F615}"/>
              </a:ext>
            </a:extLst>
          </p:cNvPr>
          <p:cNvSpPr/>
          <p:nvPr/>
        </p:nvSpPr>
        <p:spPr>
          <a:xfrm>
            <a:off x="4952964" y="3103332"/>
            <a:ext cx="15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因果回馈图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1655AA-7086-482E-AF60-DD576CA5DEA8}"/>
              </a:ext>
            </a:extLst>
          </p:cNvPr>
          <p:cNvSpPr/>
          <p:nvPr/>
        </p:nvSpPr>
        <p:spPr>
          <a:xfrm>
            <a:off x="7086690" y="2213418"/>
            <a:ext cx="1412566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5C7915A-249C-4584-BC04-9A808184DD71}"/>
              </a:ext>
            </a:extLst>
          </p:cNvPr>
          <p:cNvCxnSpPr>
            <a:endCxn id="12" idx="1"/>
          </p:cNvCxnSpPr>
          <p:nvPr/>
        </p:nvCxnSpPr>
        <p:spPr>
          <a:xfrm>
            <a:off x="466345" y="2400197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71B7AF-7DC1-4993-87FC-7F102D93C840}"/>
              </a:ext>
            </a:extLst>
          </p:cNvPr>
          <p:cNvCxnSpPr/>
          <p:nvPr/>
        </p:nvCxnSpPr>
        <p:spPr>
          <a:xfrm>
            <a:off x="2468521" y="2409626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D75CF4C-BF6E-41B7-BC03-DAE29FE918D7}"/>
              </a:ext>
            </a:extLst>
          </p:cNvPr>
          <p:cNvCxnSpPr>
            <a:cxnSpLocks/>
          </p:cNvCxnSpPr>
          <p:nvPr/>
        </p:nvCxnSpPr>
        <p:spPr>
          <a:xfrm>
            <a:off x="4522501" y="2409807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C116424-2EB2-4582-A44F-B58FF8346B76}"/>
              </a:ext>
            </a:extLst>
          </p:cNvPr>
          <p:cNvCxnSpPr/>
          <p:nvPr/>
        </p:nvCxnSpPr>
        <p:spPr>
          <a:xfrm>
            <a:off x="6539986" y="2400378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91DC2C8-822A-446B-809B-BEC8BAF250A8}"/>
              </a:ext>
            </a:extLst>
          </p:cNvPr>
          <p:cNvSpPr/>
          <p:nvPr/>
        </p:nvSpPr>
        <p:spPr>
          <a:xfrm>
            <a:off x="7438947" y="43357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17BBE1-C21B-491F-8591-4D591ACC0B39}"/>
              </a:ext>
            </a:extLst>
          </p:cNvPr>
          <p:cNvSpPr/>
          <p:nvPr/>
        </p:nvSpPr>
        <p:spPr>
          <a:xfrm>
            <a:off x="7438947" y="40276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测量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34ED2B-C36B-4F4A-BF89-8C7057B1B9D2}"/>
              </a:ext>
            </a:extLst>
          </p:cNvPr>
          <p:cNvSpPr/>
          <p:nvPr/>
        </p:nvSpPr>
        <p:spPr>
          <a:xfrm>
            <a:off x="7438947" y="310333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1B5071-5183-4D57-8308-AAE4005065A4}"/>
              </a:ext>
            </a:extLst>
          </p:cNvPr>
          <p:cNvSpPr/>
          <p:nvPr/>
        </p:nvSpPr>
        <p:spPr>
          <a:xfrm>
            <a:off x="7438947" y="341143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自动化 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DA26607-7B4F-44C7-950F-A340A7F21558}"/>
              </a:ext>
            </a:extLst>
          </p:cNvPr>
          <p:cNvSpPr/>
          <p:nvPr/>
        </p:nvSpPr>
        <p:spPr>
          <a:xfrm>
            <a:off x="7438947" y="3719530"/>
            <a:ext cx="704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320FDA10-C2D2-4978-8F5A-7464613BE64D}"/>
              </a:ext>
            </a:extLst>
          </p:cNvPr>
          <p:cNvCxnSpPr>
            <a:cxnSpLocks/>
          </p:cNvCxnSpPr>
          <p:nvPr/>
        </p:nvCxnSpPr>
        <p:spPr>
          <a:xfrm>
            <a:off x="2838631" y="3843373"/>
            <a:ext cx="1531588" cy="510796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7A00F94-369B-43EE-86A4-1C91C9E7BF8B}"/>
              </a:ext>
            </a:extLst>
          </p:cNvPr>
          <p:cNvSpPr/>
          <p:nvPr/>
        </p:nvSpPr>
        <p:spPr>
          <a:xfrm>
            <a:off x="4425659" y="423480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放大回馈效益</a:t>
            </a:r>
            <a:r>
              <a:rPr lang="en-US" altLang="zh-TW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dirty="0"/>
          </a:p>
        </p:txBody>
      </p: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21956CA6-239E-4FAD-BD75-3176CD073052}"/>
              </a:ext>
            </a:extLst>
          </p:cNvPr>
          <p:cNvCxnSpPr>
            <a:cxnSpLocks/>
          </p:cNvCxnSpPr>
          <p:nvPr/>
        </p:nvCxnSpPr>
        <p:spPr>
          <a:xfrm>
            <a:off x="2654228" y="4195098"/>
            <a:ext cx="1633369" cy="83719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0CE9EB2-E366-40E0-B836-270D84AAF3A3}"/>
              </a:ext>
            </a:extLst>
          </p:cNvPr>
          <p:cNvSpPr/>
          <p:nvPr/>
        </p:nvSpPr>
        <p:spPr>
          <a:xfrm>
            <a:off x="4425660" y="491106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經實驗與學習的文化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AFEFA1-0B83-4298-8B8A-8468EDC02EE1}"/>
              </a:ext>
            </a:extLst>
          </p:cNvPr>
          <p:cNvSpPr/>
          <p:nvPr/>
        </p:nvSpPr>
        <p:spPr>
          <a:xfrm>
            <a:off x="4421456" y="4195098"/>
            <a:ext cx="1555554" cy="3586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8F64074-91BD-4806-8EA1-AB4D04E41BEE}"/>
              </a:ext>
            </a:extLst>
          </p:cNvPr>
          <p:cNvSpPr/>
          <p:nvPr/>
        </p:nvSpPr>
        <p:spPr>
          <a:xfrm>
            <a:off x="4409684" y="4866281"/>
            <a:ext cx="2278133" cy="4141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D28A14E-599A-404C-B466-C3756B2859E8}"/>
              </a:ext>
            </a:extLst>
          </p:cNvPr>
          <p:cNvSpPr/>
          <p:nvPr/>
        </p:nvSpPr>
        <p:spPr>
          <a:xfrm>
            <a:off x="3812267" y="668726"/>
            <a:ext cx="1941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課程流程</a:t>
            </a:r>
            <a:endParaRPr lang="zh-TW" altLang="en-US" sz="3200" b="1" spc="225" dirty="0"/>
          </a:p>
        </p:txBody>
      </p:sp>
    </p:spTree>
    <p:extLst>
      <p:ext uri="{BB962C8B-B14F-4D97-AF65-F5344CB8AC3E}">
        <p14:creationId xmlns:p14="http://schemas.microsoft.com/office/powerpoint/2010/main" val="14415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648065-3E51-487F-96D9-CAAA42DC4A8D}"/>
              </a:ext>
            </a:extLst>
          </p:cNvPr>
          <p:cNvSpPr/>
          <p:nvPr/>
        </p:nvSpPr>
        <p:spPr>
          <a:xfrm>
            <a:off x="6966308" y="1836590"/>
            <a:ext cx="1618488" cy="401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73252F-293A-43E2-8521-345ED72EDE91}"/>
              </a:ext>
            </a:extLst>
          </p:cNvPr>
          <p:cNvSpPr/>
          <p:nvPr/>
        </p:nvSpPr>
        <p:spPr>
          <a:xfrm>
            <a:off x="4926758" y="1836590"/>
            <a:ext cx="1618488" cy="401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00CB2F-85CA-400E-8A2F-D12477BC07AF}"/>
              </a:ext>
            </a:extLst>
          </p:cNvPr>
          <p:cNvSpPr/>
          <p:nvPr/>
        </p:nvSpPr>
        <p:spPr>
          <a:xfrm>
            <a:off x="2872778" y="1836590"/>
            <a:ext cx="1618488" cy="401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7378AC-729D-4FCC-979B-AFD0C06EFAA9}"/>
              </a:ext>
            </a:extLst>
          </p:cNvPr>
          <p:cNvSpPr/>
          <p:nvPr/>
        </p:nvSpPr>
        <p:spPr>
          <a:xfrm>
            <a:off x="870602" y="1836590"/>
            <a:ext cx="1618488" cy="392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CC67F1-7973-45E8-8D1B-0F09D9B91583}"/>
              </a:ext>
            </a:extLst>
          </p:cNvPr>
          <p:cNvSpPr/>
          <p:nvPr/>
        </p:nvSpPr>
        <p:spPr>
          <a:xfrm>
            <a:off x="937335" y="1836590"/>
            <a:ext cx="1531188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F82500-D749-4A28-BA27-7B822C28B954}"/>
              </a:ext>
            </a:extLst>
          </p:cNvPr>
          <p:cNvSpPr/>
          <p:nvPr/>
        </p:nvSpPr>
        <p:spPr>
          <a:xfrm>
            <a:off x="3133063" y="1839538"/>
            <a:ext cx="1261884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C1526F-3B43-4266-9EF8-C16B730D956E}"/>
              </a:ext>
            </a:extLst>
          </p:cNvPr>
          <p:cNvSpPr/>
          <p:nvPr/>
        </p:nvSpPr>
        <p:spPr>
          <a:xfrm>
            <a:off x="5128143" y="1836590"/>
            <a:ext cx="1261884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6319AA-67BC-45F5-A57D-DD36E7F9F511}"/>
              </a:ext>
            </a:extLst>
          </p:cNvPr>
          <p:cNvSpPr/>
          <p:nvPr/>
        </p:nvSpPr>
        <p:spPr>
          <a:xfrm>
            <a:off x="7091951" y="1846019"/>
            <a:ext cx="1412566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AFDF49C-23ED-4E59-8459-241DA07A0857}"/>
              </a:ext>
            </a:extLst>
          </p:cNvPr>
          <p:cNvCxnSpPr>
            <a:cxnSpLocks/>
          </p:cNvCxnSpPr>
          <p:nvPr/>
        </p:nvCxnSpPr>
        <p:spPr>
          <a:xfrm>
            <a:off x="501843" y="2001877"/>
            <a:ext cx="36875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C96FF39-0C73-48E1-B0B9-6CCD3C6BB93E}"/>
              </a:ext>
            </a:extLst>
          </p:cNvPr>
          <p:cNvCxnSpPr/>
          <p:nvPr/>
        </p:nvCxnSpPr>
        <p:spPr>
          <a:xfrm>
            <a:off x="2473782" y="2042227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3C39CE0-9DEC-4878-AC3D-DDB709CCD4D8}"/>
              </a:ext>
            </a:extLst>
          </p:cNvPr>
          <p:cNvCxnSpPr>
            <a:cxnSpLocks/>
          </p:cNvCxnSpPr>
          <p:nvPr/>
        </p:nvCxnSpPr>
        <p:spPr>
          <a:xfrm>
            <a:off x="4527763" y="2042408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645026F-8CC7-42D7-82C2-EB8C9CF6E6D8}"/>
              </a:ext>
            </a:extLst>
          </p:cNvPr>
          <p:cNvCxnSpPr/>
          <p:nvPr/>
        </p:nvCxnSpPr>
        <p:spPr>
          <a:xfrm>
            <a:off x="6545247" y="2032979"/>
            <a:ext cx="398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39D1A62-B5A5-481F-8D4B-F4B93C74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735"/>
            <a:ext cx="9144000" cy="3507261"/>
          </a:xfrm>
          <a:prstGeom prst="rect">
            <a:avLst/>
          </a:prstGeom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BDD29E9-9192-4279-BD2A-21BA47996012}"/>
              </a:ext>
            </a:extLst>
          </p:cNvPr>
          <p:cNvCxnSpPr>
            <a:stCxn id="6" idx="2"/>
          </p:cNvCxnSpPr>
          <p:nvPr/>
        </p:nvCxnSpPr>
        <p:spPr>
          <a:xfrm flipH="1">
            <a:off x="1254273" y="2252088"/>
            <a:ext cx="448656" cy="460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5D62606-4F7D-4340-BC3A-5B27C31B2B8E}"/>
              </a:ext>
            </a:extLst>
          </p:cNvPr>
          <p:cNvCxnSpPr/>
          <p:nvPr/>
        </p:nvCxnSpPr>
        <p:spPr>
          <a:xfrm flipH="1">
            <a:off x="3307486" y="2241604"/>
            <a:ext cx="425574" cy="4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831820E-7159-47BD-9E8A-EC49A40560C4}"/>
              </a:ext>
            </a:extLst>
          </p:cNvPr>
          <p:cNvCxnSpPr/>
          <p:nvPr/>
        </p:nvCxnSpPr>
        <p:spPr>
          <a:xfrm flipH="1">
            <a:off x="5463444" y="2241603"/>
            <a:ext cx="425574" cy="4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AC4E238-2227-4810-AA5F-66F99227E29F}"/>
              </a:ext>
            </a:extLst>
          </p:cNvPr>
          <p:cNvCxnSpPr/>
          <p:nvPr/>
        </p:nvCxnSpPr>
        <p:spPr>
          <a:xfrm flipH="1">
            <a:off x="7562765" y="2238435"/>
            <a:ext cx="425574" cy="48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>
            <a:extLst>
              <a:ext uri="{FF2B5EF4-FFF2-40B4-BE49-F238E27FC236}">
                <a16:creationId xmlns:a16="http://schemas.microsoft.com/office/drawing/2014/main" id="{4CF86933-AEDA-4CEE-B260-218BE127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389" y="3250965"/>
            <a:ext cx="502187" cy="283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1041022-85CD-4629-A696-C6D7B149C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488" y="3644947"/>
            <a:ext cx="483990" cy="273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0B37573A-D6F6-4A26-B330-1CBA91A4B804}"/>
              </a:ext>
            </a:extLst>
          </p:cNvPr>
          <p:cNvSpPr/>
          <p:nvPr/>
        </p:nvSpPr>
        <p:spPr>
          <a:xfrm>
            <a:off x="2910584" y="638003"/>
            <a:ext cx="4014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Slides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分布看板</a:t>
            </a:r>
            <a:endParaRPr lang="zh-TW" altLang="en-US" sz="32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43005DE-9839-43A3-9126-9653DB56AD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9" y="4533963"/>
            <a:ext cx="648295" cy="36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51B81A2-1919-4C43-9F89-E226E17EB5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69" y="3600394"/>
            <a:ext cx="648295" cy="36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09E1966-940D-432E-9134-B270D541C0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2" y="3124479"/>
            <a:ext cx="648295" cy="36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86C363D-8C16-4499-B89B-349ABE9B91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3" y="4026246"/>
            <a:ext cx="713066" cy="401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ABB61A8-D7D5-4F82-ACDF-C8A86EE6B5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67" y="5417756"/>
            <a:ext cx="656760" cy="369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3AF760C-4457-47B7-8E2B-B230A263EC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41" y="4951758"/>
            <a:ext cx="647635" cy="36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6DA8BDD4-C027-41C0-BF97-9CA566FD08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48" y="3123090"/>
            <a:ext cx="622424" cy="35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188E502-4342-433F-873B-9441F8A23C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4" y="4010991"/>
            <a:ext cx="644747" cy="362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FD08467-B770-429F-B707-4928F63D4B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41" y="4482999"/>
            <a:ext cx="647635" cy="36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1F9FC6EF-5AF9-4134-900A-63BDE87880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64" y="3554341"/>
            <a:ext cx="647635" cy="36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2803A194-B4CF-4987-B1CE-8C37E7B6E38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12" y="3115947"/>
            <a:ext cx="624787" cy="351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B02FAE07-E1A8-48A3-9926-581CAB70FF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6" y="5415550"/>
            <a:ext cx="577224" cy="324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5D649B32-3F14-4623-98E5-5FE59EBCD7F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59" y="4974666"/>
            <a:ext cx="568252" cy="319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61609082-2304-4BC7-9C6E-8D84945CF25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06" y="4552486"/>
            <a:ext cx="559205" cy="314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D164239-5071-436B-8E3F-207F4FC0EA1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31" y="4081248"/>
            <a:ext cx="595580" cy="335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78E45F52-8BD0-41B0-914B-8606C8BC34C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38" y="3601859"/>
            <a:ext cx="610073" cy="343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41A8CB2C-EA89-46C2-8A95-956877BA51D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39" y="3136837"/>
            <a:ext cx="623571" cy="350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06E035A8-3516-47F2-9793-D9E8F8642B3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92" y="5434741"/>
            <a:ext cx="595580" cy="335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F448722B-97CC-496F-8C9C-AF723E7D3D9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88" y="4984358"/>
            <a:ext cx="573183" cy="32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4EB0EA26-6FE6-436D-A209-90F76B9EC44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62" y="3601172"/>
            <a:ext cx="603110" cy="339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21404707-304A-4626-9545-6BBC4AC1C43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17" y="4526283"/>
            <a:ext cx="586854" cy="330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3C7DCEC5-919E-4431-ADA1-F9593432D41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40" y="4068391"/>
            <a:ext cx="586532" cy="329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CFD9ED37-6A4D-49CA-86AE-0998678DCEC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3187075"/>
            <a:ext cx="569251" cy="299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13DADFFD-BDC7-4499-835C-5C06368E014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25" y="3573680"/>
            <a:ext cx="548287" cy="30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D32F806A-84CE-424C-8083-8EBA52AA0F3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12" y="3955601"/>
            <a:ext cx="557500" cy="297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3DA8C9C4-D7CB-4BF7-B7DD-2922C746A8D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43" y="4336708"/>
            <a:ext cx="546968" cy="307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7" name="圖片 96">
            <a:extLst>
              <a:ext uri="{FF2B5EF4-FFF2-40B4-BE49-F238E27FC236}">
                <a16:creationId xmlns:a16="http://schemas.microsoft.com/office/drawing/2014/main" id="{A760A6E1-59A0-47EA-B043-7CB0B7618012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07" y="4718194"/>
            <a:ext cx="535305" cy="30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1E62F019-5973-442D-BE28-DCE6BE337CA2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5128108"/>
            <a:ext cx="550325" cy="309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7A88E774-BE83-4F8E-91B8-C35262523E8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22" y="3188952"/>
            <a:ext cx="588616" cy="331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5CF204ED-CE49-476B-A4CD-DBE5027FBE3D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3" y="3608671"/>
            <a:ext cx="615763" cy="346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5DA0BA47-A585-455E-B341-C3B78B56ACC8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2" y="4027294"/>
            <a:ext cx="615763" cy="346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7F5243BA-99E1-4406-9B8D-BEE038F5070F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28" y="4445919"/>
            <a:ext cx="605477" cy="340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3275C07B-134D-4823-9A95-C65B6D182803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3" y="4920052"/>
            <a:ext cx="597795" cy="336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FA35A51-0DC8-4E32-B9BB-8B76D8A72B6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7" y="4994351"/>
            <a:ext cx="637953" cy="35884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3B2AFB-0E75-4445-9439-16E43DEEEDDC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3" y="5462502"/>
            <a:ext cx="627321" cy="35286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68E8898-9543-4D34-B2D5-3363141088A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2" y="3130303"/>
            <a:ext cx="660808" cy="371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68E800E-B14F-4500-94F3-DDC811D626C0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9" y="3613485"/>
            <a:ext cx="621087" cy="349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C5B3D35-6829-47D1-BF56-86D497246CF0}"/>
              </a:ext>
            </a:extLst>
          </p:cNvPr>
          <p:cNvSpPr/>
          <p:nvPr/>
        </p:nvSpPr>
        <p:spPr>
          <a:xfrm>
            <a:off x="8459152" y="2779690"/>
            <a:ext cx="2872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3271144-7488-4DDB-86AB-544E647591DB}"/>
              </a:ext>
            </a:extLst>
          </p:cNvPr>
          <p:cNvSpPr/>
          <p:nvPr/>
        </p:nvSpPr>
        <p:spPr>
          <a:xfrm>
            <a:off x="6179534" y="2779690"/>
            <a:ext cx="389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D017A2B-BDCB-48AA-B3DF-B0A4B2FF5A9C}"/>
              </a:ext>
            </a:extLst>
          </p:cNvPr>
          <p:cNvSpPr/>
          <p:nvPr/>
        </p:nvSpPr>
        <p:spPr>
          <a:xfrm>
            <a:off x="3899916" y="2792262"/>
            <a:ext cx="389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95EB862-009F-4C2B-B22A-147FE1696018}"/>
              </a:ext>
            </a:extLst>
          </p:cNvPr>
          <p:cNvSpPr/>
          <p:nvPr/>
        </p:nvSpPr>
        <p:spPr>
          <a:xfrm>
            <a:off x="1799337" y="2786229"/>
            <a:ext cx="389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D6B5F2F-53C8-4127-9E4D-369A359B4B61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5" y="4049940"/>
            <a:ext cx="652131" cy="395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41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8C75F71C-015C-4A44-8D4C-E957EBB80691}"/>
              </a:ext>
            </a:extLst>
          </p:cNvPr>
          <p:cNvSpPr/>
          <p:nvPr/>
        </p:nvSpPr>
        <p:spPr>
          <a:xfrm>
            <a:off x="4368917" y="15"/>
            <a:ext cx="4819846" cy="68579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0979AE-E84A-4FEB-8E47-0381A5464D38}"/>
              </a:ext>
            </a:extLst>
          </p:cNvPr>
          <p:cNvSpPr/>
          <p:nvPr/>
        </p:nvSpPr>
        <p:spPr>
          <a:xfrm>
            <a:off x="-1758" y="0"/>
            <a:ext cx="432415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66F12D-CBED-4A47-ACD5-ACA2030D15B6}"/>
              </a:ext>
            </a:extLst>
          </p:cNvPr>
          <p:cNvSpPr/>
          <p:nvPr/>
        </p:nvSpPr>
        <p:spPr>
          <a:xfrm>
            <a:off x="4468275" y="2045358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45454"/>
                </a:solidFill>
                <a:latin typeface="arial" panose="020B0604020202020204" pitchFamily="34" charset="0"/>
              </a:rPr>
              <a:t>C</a:t>
            </a:r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ulture-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92568D-CBE0-4357-9F90-722E4A82063C}"/>
              </a:ext>
            </a:extLst>
          </p:cNvPr>
          <p:cNvSpPr/>
          <p:nvPr/>
        </p:nvSpPr>
        <p:spPr>
          <a:xfrm>
            <a:off x="5166347" y="230313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45454"/>
                </a:solidFill>
                <a:latin typeface="arial" panose="020B0604020202020204" pitchFamily="34" charset="0"/>
              </a:rPr>
              <a:t>A</a:t>
            </a:r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utomation-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5C37C1-AD30-4EC0-80D1-177A7CDC1D2F}"/>
              </a:ext>
            </a:extLst>
          </p:cNvPr>
          <p:cNvSpPr/>
          <p:nvPr/>
        </p:nvSpPr>
        <p:spPr>
          <a:xfrm>
            <a:off x="6333836" y="256090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45454"/>
                </a:solidFill>
                <a:latin typeface="arial" panose="020B0604020202020204" pitchFamily="34" charset="0"/>
              </a:rPr>
              <a:t>L</a:t>
            </a:r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ean-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292693-3152-48F8-9269-B008C51EF770}"/>
              </a:ext>
            </a:extLst>
          </p:cNvPr>
          <p:cNvSpPr/>
          <p:nvPr/>
        </p:nvSpPr>
        <p:spPr>
          <a:xfrm>
            <a:off x="6820932" y="2849618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45454"/>
                </a:solidFill>
                <a:latin typeface="arial" panose="020B0604020202020204" pitchFamily="34" charset="0"/>
              </a:rPr>
              <a:t>M</a:t>
            </a:r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easurement-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F62EE5-817C-4A1A-B1CD-6344847648F6}"/>
              </a:ext>
            </a:extLst>
          </p:cNvPr>
          <p:cNvSpPr/>
          <p:nvPr/>
        </p:nvSpPr>
        <p:spPr>
          <a:xfrm>
            <a:off x="8191408" y="3254731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dirty="0">
                <a:solidFill>
                  <a:srgbClr val="545454"/>
                </a:solidFill>
                <a:latin typeface="arial" panose="020B0604020202020204" pitchFamily="34" charset="0"/>
              </a:rPr>
              <a:t>haring 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A42FEB4-8333-4431-A2BE-E8C212CA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7" y="2298314"/>
            <a:ext cx="3424376" cy="8691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A9A1337-0CA9-4215-BCEF-CD52EA60EABD}"/>
              </a:ext>
            </a:extLst>
          </p:cNvPr>
          <p:cNvSpPr/>
          <p:nvPr/>
        </p:nvSpPr>
        <p:spPr>
          <a:xfrm>
            <a:off x="633613" y="2530679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C4A5E8-A55A-4FDD-96E4-F76942D3B0A1}"/>
              </a:ext>
            </a:extLst>
          </p:cNvPr>
          <p:cNvSpPr/>
          <p:nvPr/>
        </p:nvSpPr>
        <p:spPr>
          <a:xfrm>
            <a:off x="510349" y="2483834"/>
            <a:ext cx="896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52A382-6CCA-4279-9C45-DF6F41B3544D}"/>
              </a:ext>
            </a:extLst>
          </p:cNvPr>
          <p:cNvSpPr/>
          <p:nvPr/>
        </p:nvSpPr>
        <p:spPr>
          <a:xfrm>
            <a:off x="2935335" y="2499149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3FC22-801B-4253-8F70-4857E772527E}"/>
              </a:ext>
            </a:extLst>
          </p:cNvPr>
          <p:cNvSpPr/>
          <p:nvPr/>
        </p:nvSpPr>
        <p:spPr>
          <a:xfrm>
            <a:off x="2812272" y="2455875"/>
            <a:ext cx="972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4A155D-42E4-492A-9FD1-3390D33B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2" y="3787980"/>
            <a:ext cx="3360746" cy="9658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C97EB8-7E2A-4138-971C-C8AA54F7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7" y="5374373"/>
            <a:ext cx="3360745" cy="10333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FB14904-4020-4F2D-9D14-C85D66C056AC}"/>
              </a:ext>
            </a:extLst>
          </p:cNvPr>
          <p:cNvSpPr/>
          <p:nvPr/>
        </p:nvSpPr>
        <p:spPr>
          <a:xfrm>
            <a:off x="1406120" y="2403029"/>
            <a:ext cx="1381381" cy="3000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3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3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816884-94B7-4CE5-B4B8-E10DEAA7A186}"/>
              </a:ext>
            </a:extLst>
          </p:cNvPr>
          <p:cNvSpPr/>
          <p:nvPr/>
        </p:nvSpPr>
        <p:spPr>
          <a:xfrm>
            <a:off x="1098174" y="1058915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4F6756-2A40-49D6-B2B3-567C79C51844}"/>
              </a:ext>
            </a:extLst>
          </p:cNvPr>
          <p:cNvSpPr/>
          <p:nvPr/>
        </p:nvSpPr>
        <p:spPr>
          <a:xfrm>
            <a:off x="5833876" y="1140673"/>
            <a:ext cx="244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CALMS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E54CB32-FC52-4058-B851-FDF3D9AD74FF}"/>
              </a:ext>
            </a:extLst>
          </p:cNvPr>
          <p:cNvCxnSpPr/>
          <p:nvPr/>
        </p:nvCxnSpPr>
        <p:spPr>
          <a:xfrm>
            <a:off x="3676369" y="643100"/>
            <a:ext cx="16990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DB74A2A-8BF9-41EE-8EA7-0F4C1D95983C}"/>
              </a:ext>
            </a:extLst>
          </p:cNvPr>
          <p:cNvCxnSpPr/>
          <p:nvPr/>
        </p:nvCxnSpPr>
        <p:spPr>
          <a:xfrm>
            <a:off x="3947165" y="691049"/>
            <a:ext cx="12001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67339E0B-3CB7-4CCA-AC57-21B60561E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275" y="3717710"/>
            <a:ext cx="4675725" cy="263174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B6B7693-BA31-4C70-BFB6-07047458156D}"/>
              </a:ext>
            </a:extLst>
          </p:cNvPr>
          <p:cNvSpPr/>
          <p:nvPr/>
        </p:nvSpPr>
        <p:spPr>
          <a:xfrm>
            <a:off x="3190852" y="40439"/>
            <a:ext cx="2762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en-US" altLang="zh-TW" sz="3200" b="1" spc="225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spc="225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zh-TW" altLang="en-US" sz="3200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118E58-5541-48E4-96E8-539703063C01}"/>
              </a:ext>
            </a:extLst>
          </p:cNvPr>
          <p:cNvSpPr/>
          <p:nvPr/>
        </p:nvSpPr>
        <p:spPr>
          <a:xfrm>
            <a:off x="7583550" y="1798847"/>
            <a:ext cx="165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By:  Jez Humble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38E6A7-9BFF-4084-9AEA-A917C1B92BF9}"/>
              </a:ext>
            </a:extLst>
          </p:cNvPr>
          <p:cNvSpPr/>
          <p:nvPr/>
        </p:nvSpPr>
        <p:spPr>
          <a:xfrm>
            <a:off x="2812272" y="18363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Kim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9764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5A1A0E6-88C4-4113-9AD3-F62376A7BB19}"/>
              </a:ext>
            </a:extLst>
          </p:cNvPr>
          <p:cNvSpPr/>
          <p:nvPr/>
        </p:nvSpPr>
        <p:spPr>
          <a:xfrm>
            <a:off x="7047127" y="5338113"/>
            <a:ext cx="1937487" cy="9975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bg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4F9B358-E094-4C3C-89C6-E6C375BA1FEF}"/>
              </a:ext>
            </a:extLst>
          </p:cNvPr>
          <p:cNvSpPr/>
          <p:nvPr/>
        </p:nvSpPr>
        <p:spPr>
          <a:xfrm>
            <a:off x="4268774" y="5641038"/>
            <a:ext cx="2022410" cy="9975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B602741-0CEF-41A9-B380-E42851009BDA}"/>
              </a:ext>
            </a:extLst>
          </p:cNvPr>
          <p:cNvSpPr/>
          <p:nvPr/>
        </p:nvSpPr>
        <p:spPr>
          <a:xfrm>
            <a:off x="3353674" y="4017764"/>
            <a:ext cx="2167047" cy="10892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2B3CD9B-EECA-4089-8DD7-1611F880EA24}"/>
              </a:ext>
            </a:extLst>
          </p:cNvPr>
          <p:cNvSpPr/>
          <p:nvPr/>
        </p:nvSpPr>
        <p:spPr>
          <a:xfrm>
            <a:off x="6228834" y="3859381"/>
            <a:ext cx="1281215" cy="13473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0F84717-8D07-4FD8-84D7-E306E45DAA63}"/>
              </a:ext>
            </a:extLst>
          </p:cNvPr>
          <p:cNvSpPr/>
          <p:nvPr/>
        </p:nvSpPr>
        <p:spPr>
          <a:xfrm>
            <a:off x="7835334" y="3940744"/>
            <a:ext cx="1316366" cy="12660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791AE7-9897-4254-AB52-36B1D0335BDF}"/>
              </a:ext>
            </a:extLst>
          </p:cNvPr>
          <p:cNvSpPr/>
          <p:nvPr/>
        </p:nvSpPr>
        <p:spPr>
          <a:xfrm>
            <a:off x="4619558" y="2849624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 、 自动化 、  精益  、  测量  、  分享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CF40A5-59D4-4800-875E-9A9C3EB91568}"/>
              </a:ext>
            </a:extLst>
          </p:cNvPr>
          <p:cNvSpPr/>
          <p:nvPr/>
        </p:nvSpPr>
        <p:spPr>
          <a:xfrm>
            <a:off x="4207287" y="2296954"/>
            <a:ext cx="40727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AC2302-4E51-4EC0-9B4B-9341B2CBC6DD}"/>
              </a:ext>
            </a:extLst>
          </p:cNvPr>
          <p:cNvSpPr/>
          <p:nvPr/>
        </p:nvSpPr>
        <p:spPr>
          <a:xfrm>
            <a:off x="5216875" y="2105311"/>
            <a:ext cx="2401619" cy="600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TW" sz="3300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z="3300" spc="225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39E02D-0089-4958-BF81-2A138CD324E2}"/>
              </a:ext>
            </a:extLst>
          </p:cNvPr>
          <p:cNvSpPr/>
          <p:nvPr/>
        </p:nvSpPr>
        <p:spPr>
          <a:xfrm>
            <a:off x="1135460" y="2105311"/>
            <a:ext cx="2512226" cy="600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TW" altLang="en-US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  </a:t>
            </a:r>
            <a:endParaRPr lang="zh-TW" altLang="en-US" sz="3300" b="1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1AF830A-72C2-4E7B-8B0D-623EA86F7A34}"/>
              </a:ext>
            </a:extLst>
          </p:cNvPr>
          <p:cNvCxnSpPr>
            <a:cxnSpLocks/>
          </p:cNvCxnSpPr>
          <p:nvPr/>
        </p:nvCxnSpPr>
        <p:spPr>
          <a:xfrm>
            <a:off x="4968803" y="3480838"/>
            <a:ext cx="2295" cy="5268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95FE40E-A958-464A-8E65-6A4A6C082B67}"/>
              </a:ext>
            </a:extLst>
          </p:cNvPr>
          <p:cNvCxnSpPr>
            <a:cxnSpLocks/>
          </p:cNvCxnSpPr>
          <p:nvPr/>
        </p:nvCxnSpPr>
        <p:spPr>
          <a:xfrm>
            <a:off x="6026271" y="3476908"/>
            <a:ext cx="9861" cy="21503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2699E02-877B-4B54-A8C8-3015BA44B60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745085" y="3504656"/>
            <a:ext cx="3983" cy="18041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C2E6C0F-E18A-4CB1-9B04-9BC55A17E48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40502" y="3493091"/>
            <a:ext cx="0" cy="3693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C8098F6-0E87-48E3-99F4-DFC12227A751}"/>
              </a:ext>
            </a:extLst>
          </p:cNvPr>
          <p:cNvCxnSpPr>
            <a:cxnSpLocks/>
          </p:cNvCxnSpPr>
          <p:nvPr/>
        </p:nvCxnSpPr>
        <p:spPr>
          <a:xfrm flipH="1">
            <a:off x="8742494" y="3477292"/>
            <a:ext cx="1" cy="4634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33E4356-69E3-4E19-9B9B-B3BC18D1DDB6}"/>
              </a:ext>
            </a:extLst>
          </p:cNvPr>
          <p:cNvSpPr/>
          <p:nvPr/>
        </p:nvSpPr>
        <p:spPr>
          <a:xfrm>
            <a:off x="2661139" y="351601"/>
            <a:ext cx="3906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的實施框架</a:t>
            </a:r>
            <a:endParaRPr lang="zh-TW" altLang="en-US" sz="3200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5C62C32-8712-4F8B-80F7-4F1B32FEA374}"/>
              </a:ext>
            </a:extLst>
          </p:cNvPr>
          <p:cNvSpPr/>
          <p:nvPr/>
        </p:nvSpPr>
        <p:spPr>
          <a:xfrm>
            <a:off x="426721" y="3491682"/>
            <a:ext cx="1748808" cy="5305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8A6733-AB38-439B-8B67-7BFB06852E6A}"/>
              </a:ext>
            </a:extLst>
          </p:cNvPr>
          <p:cNvSpPr/>
          <p:nvPr/>
        </p:nvSpPr>
        <p:spPr>
          <a:xfrm>
            <a:off x="412400" y="3530703"/>
            <a:ext cx="1690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 </a:t>
            </a:r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11C09E6-622F-4757-920A-9AB944525FA2}"/>
              </a:ext>
            </a:extLst>
          </p:cNvPr>
          <p:cNvSpPr/>
          <p:nvPr/>
        </p:nvSpPr>
        <p:spPr>
          <a:xfrm>
            <a:off x="286363" y="4230822"/>
            <a:ext cx="1888103" cy="5305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61C0126-51AE-449B-8D90-0D77639FF0DE}"/>
              </a:ext>
            </a:extLst>
          </p:cNvPr>
          <p:cNvSpPr/>
          <p:nvPr/>
        </p:nvSpPr>
        <p:spPr>
          <a:xfrm>
            <a:off x="359571" y="4310769"/>
            <a:ext cx="18004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放大反馈效益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92497E8-689D-4618-8B4A-C2CBB71530D0}"/>
              </a:ext>
            </a:extLst>
          </p:cNvPr>
          <p:cNvSpPr/>
          <p:nvPr/>
        </p:nvSpPr>
        <p:spPr>
          <a:xfrm>
            <a:off x="144781" y="4940060"/>
            <a:ext cx="2022410" cy="6687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C83E7F-FEE4-4BD8-9893-D8C787003B19}"/>
              </a:ext>
            </a:extLst>
          </p:cNvPr>
          <p:cNvSpPr/>
          <p:nvPr/>
        </p:nvSpPr>
        <p:spPr>
          <a:xfrm>
            <a:off x="230933" y="4985595"/>
            <a:ext cx="1855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持续学习及实验的文化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45D9D68-94A3-4137-BCD4-B6E6926EC376}"/>
              </a:ext>
            </a:extLst>
          </p:cNvPr>
          <p:cNvCxnSpPr/>
          <p:nvPr/>
        </p:nvCxnSpPr>
        <p:spPr>
          <a:xfrm>
            <a:off x="2808441" y="2682392"/>
            <a:ext cx="0" cy="2599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279F93CA-EE7D-4198-889C-8008AC3E1DC3}"/>
              </a:ext>
            </a:extLst>
          </p:cNvPr>
          <p:cNvCxnSpPr>
            <a:cxnSpLocks/>
          </p:cNvCxnSpPr>
          <p:nvPr/>
        </p:nvCxnSpPr>
        <p:spPr>
          <a:xfrm>
            <a:off x="2183747" y="3756779"/>
            <a:ext cx="27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0F3DFF1-76EB-42CC-9905-B3A9C1D92F9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174465" y="4492851"/>
            <a:ext cx="471513" cy="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F33DDD15-07B0-43E1-9E68-CE0E55AD8B30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167191" y="5274452"/>
            <a:ext cx="641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45CC8EF-A2F5-4224-B3B8-14D90AE316A6}"/>
              </a:ext>
            </a:extLst>
          </p:cNvPr>
          <p:cNvCxnSpPr>
            <a:cxnSpLocks/>
          </p:cNvCxnSpPr>
          <p:nvPr/>
        </p:nvCxnSpPr>
        <p:spPr>
          <a:xfrm>
            <a:off x="2633564" y="2682052"/>
            <a:ext cx="0" cy="1827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3CC29A5-B737-4E97-ACF7-2F7965D43102}"/>
              </a:ext>
            </a:extLst>
          </p:cNvPr>
          <p:cNvCxnSpPr>
            <a:cxnSpLocks/>
          </p:cNvCxnSpPr>
          <p:nvPr/>
        </p:nvCxnSpPr>
        <p:spPr>
          <a:xfrm>
            <a:off x="2445683" y="2682221"/>
            <a:ext cx="0" cy="1074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11920B8-20C4-4FAD-8A73-EF5A60FE2855}"/>
              </a:ext>
            </a:extLst>
          </p:cNvPr>
          <p:cNvSpPr/>
          <p:nvPr/>
        </p:nvSpPr>
        <p:spPr>
          <a:xfrm>
            <a:off x="4569569" y="3195820"/>
            <a:ext cx="77854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Culture</a:t>
            </a:r>
            <a:endParaRPr lang="zh-TW" altLang="en-US" sz="1350" dirty="0">
              <a:solidFill>
                <a:schemeClr val="accent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3921DA-20BD-4EC0-AC17-B667E42F92D6}"/>
              </a:ext>
            </a:extLst>
          </p:cNvPr>
          <p:cNvSpPr/>
          <p:nvPr/>
        </p:nvSpPr>
        <p:spPr>
          <a:xfrm>
            <a:off x="6555007" y="3193009"/>
            <a:ext cx="5709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Lean</a:t>
            </a:r>
            <a:endParaRPr lang="zh-TW" altLang="en-US" sz="1350" dirty="0">
              <a:solidFill>
                <a:schemeClr val="accent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4A8A13-4F7B-406C-BECF-BDDFDB766C9A}"/>
              </a:ext>
            </a:extLst>
          </p:cNvPr>
          <p:cNvSpPr/>
          <p:nvPr/>
        </p:nvSpPr>
        <p:spPr>
          <a:xfrm>
            <a:off x="8267943" y="3204574"/>
            <a:ext cx="8082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Sharing</a:t>
            </a:r>
            <a:endParaRPr lang="zh-TW" altLang="en-US" sz="1350" dirty="0">
              <a:solidFill>
                <a:schemeClr val="accent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EAA5CA-213D-44C3-8680-1563836C9D48}"/>
              </a:ext>
            </a:extLst>
          </p:cNvPr>
          <p:cNvSpPr/>
          <p:nvPr/>
        </p:nvSpPr>
        <p:spPr>
          <a:xfrm>
            <a:off x="7160156" y="3204574"/>
            <a:ext cx="1177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accent2"/>
                </a:solidFill>
              </a:rPr>
              <a:t>Measurement</a:t>
            </a:r>
            <a:endParaRPr lang="zh-TW" altLang="en-US" sz="1350" dirty="0">
              <a:solidFill>
                <a:schemeClr val="accent2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61EC33-B0BD-448D-98E4-19712EBFB18A}"/>
              </a:ext>
            </a:extLst>
          </p:cNvPr>
          <p:cNvSpPr/>
          <p:nvPr/>
        </p:nvSpPr>
        <p:spPr>
          <a:xfrm>
            <a:off x="5318158" y="3204574"/>
            <a:ext cx="11578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Automation</a:t>
            </a:r>
            <a:endParaRPr lang="zh-TW" altLang="en-US" sz="1350" dirty="0">
              <a:solidFill>
                <a:schemeClr val="accent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1FD351-5CF0-4607-A2D2-B6A1E6DE9736}"/>
              </a:ext>
            </a:extLst>
          </p:cNvPr>
          <p:cNvSpPr/>
          <p:nvPr/>
        </p:nvSpPr>
        <p:spPr>
          <a:xfrm>
            <a:off x="3412814" y="4102431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公司各个角色一起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担当业务变化，实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现有效协作和沟通；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CF3D3A-22B4-43A5-A1B7-D7B1A5125612}"/>
              </a:ext>
            </a:extLst>
          </p:cNvPr>
          <p:cNvSpPr/>
          <p:nvPr/>
        </p:nvSpPr>
        <p:spPr>
          <a:xfrm>
            <a:off x="6200027" y="4037413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运用精益原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则更频繁地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交付价值；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82841CF-0EA5-4871-AE7F-3E2D6C21D79E}"/>
              </a:ext>
            </a:extLst>
          </p:cNvPr>
          <p:cNvSpPr/>
          <p:nvPr/>
        </p:nvSpPr>
        <p:spPr>
          <a:xfrm>
            <a:off x="4410923" y="5809779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在价值链中尽量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除去手工步骤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A92D4C-2FFD-4ADF-B636-4114D0648B55}"/>
              </a:ext>
            </a:extLst>
          </p:cNvPr>
          <p:cNvSpPr/>
          <p:nvPr/>
        </p:nvSpPr>
        <p:spPr>
          <a:xfrm>
            <a:off x="7026700" y="555798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度量并使用数据来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优化交付周期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8237338-9CA5-451A-8AA7-13F5052A90E5}"/>
              </a:ext>
            </a:extLst>
          </p:cNvPr>
          <p:cNvSpPr/>
          <p:nvPr/>
        </p:nvSpPr>
        <p:spPr>
          <a:xfrm>
            <a:off x="7955235" y="398208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分享成功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和失败的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经验来相</a:t>
            </a:r>
            <a:endParaRPr lang="en-US" altLang="zh-TW" kern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互学习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94304B4-9C23-4A6E-B0E2-FED4394E9864}"/>
              </a:ext>
            </a:extLst>
          </p:cNvPr>
          <p:cNvSpPr/>
          <p:nvPr/>
        </p:nvSpPr>
        <p:spPr>
          <a:xfrm>
            <a:off x="6827927" y="1415934"/>
            <a:ext cx="2428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Damon Edwards</a:t>
            </a:r>
            <a:r>
              <a:rPr lang="zh-TW" altLang="en-US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</a:t>
            </a:r>
            <a:r>
              <a:rPr lang="zh-TW" altLang="zh-TW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定义</a:t>
            </a:r>
            <a:r>
              <a:rPr lang="zh-TW" altLang="en-US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，</a:t>
            </a:r>
            <a:endParaRPr lang="en-US" altLang="zh-TW" sz="1600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Jez Humble</a:t>
            </a:r>
            <a:r>
              <a:rPr lang="zh-TW" altLang="en-US" sz="1600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修正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56AE60-D3B5-46D4-9C35-06AB1E821F3B}"/>
              </a:ext>
            </a:extLst>
          </p:cNvPr>
          <p:cNvSpPr/>
          <p:nvPr/>
        </p:nvSpPr>
        <p:spPr>
          <a:xfrm>
            <a:off x="67927" y="1450230"/>
            <a:ext cx="1882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基恩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Gene Kim</a:t>
            </a:r>
            <a:endParaRPr lang="zh-TW" altLang="en-US" sz="16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8946351-CC7B-4170-A880-B4E1A8B08C56}"/>
              </a:ext>
            </a:extLst>
          </p:cNvPr>
          <p:cNvCxnSpPr/>
          <p:nvPr/>
        </p:nvCxnSpPr>
        <p:spPr>
          <a:xfrm>
            <a:off x="359571" y="1958019"/>
            <a:ext cx="0" cy="4358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858990A-92F2-4DE4-B72D-F3A7922CEF26}"/>
              </a:ext>
            </a:extLst>
          </p:cNvPr>
          <p:cNvCxnSpPr>
            <a:endCxn id="5" idx="1"/>
          </p:cNvCxnSpPr>
          <p:nvPr/>
        </p:nvCxnSpPr>
        <p:spPr>
          <a:xfrm>
            <a:off x="359572" y="2393852"/>
            <a:ext cx="775888" cy="115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42583D8-B050-4D31-B578-C2562D63ADD3}"/>
              </a:ext>
            </a:extLst>
          </p:cNvPr>
          <p:cNvCxnSpPr>
            <a:cxnSpLocks/>
          </p:cNvCxnSpPr>
          <p:nvPr/>
        </p:nvCxnSpPr>
        <p:spPr>
          <a:xfrm>
            <a:off x="8106075" y="1981233"/>
            <a:ext cx="0" cy="4126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1522E88-DE88-4883-AEF0-BBC9F883A3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618494" y="2393852"/>
            <a:ext cx="487581" cy="115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44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B3BABA-6D72-4CB4-9A5D-3D2A9476160D}"/>
              </a:ext>
            </a:extLst>
          </p:cNvPr>
          <p:cNvSpPr/>
          <p:nvPr/>
        </p:nvSpPr>
        <p:spPr>
          <a:xfrm>
            <a:off x="0" y="2108659"/>
            <a:ext cx="9144000" cy="23472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51A44E4-1285-4FE5-A6D7-D882BB81B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768" y="2556014"/>
            <a:ext cx="7886700" cy="1452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改了一行程式碼。</a:t>
            </a:r>
            <a:b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請問你需要多久才能讓它上線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3944C9F-2344-498F-B4DC-74D71EA42F7A}"/>
              </a:ext>
            </a:extLst>
          </p:cNvPr>
          <p:cNvCxnSpPr/>
          <p:nvPr/>
        </p:nvCxnSpPr>
        <p:spPr>
          <a:xfrm>
            <a:off x="0" y="203088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6C9D289-34E7-41F3-A9F1-51EA41EF874E}"/>
              </a:ext>
            </a:extLst>
          </p:cNvPr>
          <p:cNvCxnSpPr/>
          <p:nvPr/>
        </p:nvCxnSpPr>
        <p:spPr>
          <a:xfrm>
            <a:off x="0" y="452781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0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F99ED8-32C1-4523-BAD8-82629203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0"/>
            <a:ext cx="9144000" cy="5228873"/>
          </a:xfrm>
          <a:prstGeom prst="rect">
            <a:avLst/>
          </a:prstGeom>
        </p:spPr>
      </p:pic>
      <p:pic>
        <p:nvPicPr>
          <p:cNvPr id="3" name="Picture 2" descr="「tom mary poppendieck」的圖片搜尋結果">
            <a:extLst>
              <a:ext uri="{FF2B5EF4-FFF2-40B4-BE49-F238E27FC236}">
                <a16:creationId xmlns:a16="http://schemas.microsoft.com/office/drawing/2014/main" id="{08646624-69D1-474E-8468-1CA1B0C1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4" y="5376673"/>
            <a:ext cx="1453897" cy="145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09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B3BABA-6D72-4CB4-9A5D-3D2A9476160D}"/>
              </a:ext>
            </a:extLst>
          </p:cNvPr>
          <p:cNvSpPr/>
          <p:nvPr/>
        </p:nvSpPr>
        <p:spPr>
          <a:xfrm>
            <a:off x="0" y="2108659"/>
            <a:ext cx="9144000" cy="23472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51A44E4-1285-4FE5-A6D7-D882BB81B8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912" y="2784614"/>
            <a:ext cx="7886700" cy="9953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让我们来想一下这个问题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3D7664-F595-446F-8DBE-53DD35BD3FDE}"/>
              </a:ext>
            </a:extLst>
          </p:cNvPr>
          <p:cNvSpPr/>
          <p:nvPr/>
        </p:nvSpPr>
        <p:spPr>
          <a:xfrm>
            <a:off x="0" y="4606874"/>
            <a:ext cx="9144000" cy="523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80A2E7-4A29-4C7B-B79C-3EBD059C7650}"/>
              </a:ext>
            </a:extLst>
          </p:cNvPr>
          <p:cNvSpPr/>
          <p:nvPr/>
        </p:nvSpPr>
        <p:spPr>
          <a:xfrm>
            <a:off x="1469433" y="4729969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分钟</a:t>
            </a:r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368464-108A-40AA-91DB-43A9BE9C4842}"/>
              </a:ext>
            </a:extLst>
          </p:cNvPr>
          <p:cNvSpPr/>
          <p:nvPr/>
        </p:nvSpPr>
        <p:spPr>
          <a:xfrm>
            <a:off x="2515090" y="4729969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几分钟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8CDDD-E290-408A-B406-22D9E784D5A8}"/>
              </a:ext>
            </a:extLst>
          </p:cNvPr>
          <p:cNvSpPr/>
          <p:nvPr/>
        </p:nvSpPr>
        <p:spPr>
          <a:xfrm>
            <a:off x="3647310" y="4729969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小时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BA7B4C-0DF5-45A4-8E57-16E722AB2AE7}"/>
              </a:ext>
            </a:extLst>
          </p:cNvPr>
          <p:cNvSpPr/>
          <p:nvPr/>
        </p:nvSpPr>
        <p:spPr>
          <a:xfrm>
            <a:off x="4606406" y="472166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几小时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147A35-C54F-4ECB-8B4D-9A82FDEFE8A5}"/>
              </a:ext>
            </a:extLst>
          </p:cNvPr>
          <p:cNvSpPr/>
          <p:nvPr/>
        </p:nvSpPr>
        <p:spPr>
          <a:xfrm>
            <a:off x="5738626" y="472166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8C313E-8184-47AD-B4BD-6B26A0B8A264}"/>
              </a:ext>
            </a:extLst>
          </p:cNvPr>
          <p:cNvSpPr/>
          <p:nvPr/>
        </p:nvSpPr>
        <p:spPr>
          <a:xfrm>
            <a:off x="6524597" y="4720429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几天</a:t>
            </a:r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3944C9F-2344-498F-B4DC-74D71EA42F7A}"/>
              </a:ext>
            </a:extLst>
          </p:cNvPr>
          <p:cNvCxnSpPr/>
          <p:nvPr/>
        </p:nvCxnSpPr>
        <p:spPr>
          <a:xfrm>
            <a:off x="0" y="2030887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C696306-9DF0-4E1E-BAF6-39DC3B750134}"/>
              </a:ext>
            </a:extLst>
          </p:cNvPr>
          <p:cNvSpPr/>
          <p:nvPr/>
        </p:nvSpPr>
        <p:spPr>
          <a:xfrm>
            <a:off x="1209896" y="4720429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8362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3569-97D5-4EE1-9F5F-592D19BED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266" y="2757415"/>
            <a:ext cx="7886700" cy="993775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專案開始之初，第一要務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45B059-84EB-493B-88C6-8E45002D42DD}"/>
              </a:ext>
            </a:extLst>
          </p:cNvPr>
          <p:cNvSpPr/>
          <p:nvPr/>
        </p:nvSpPr>
        <p:spPr>
          <a:xfrm>
            <a:off x="679613" y="2511942"/>
            <a:ext cx="7742353" cy="14847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322559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35681B-327D-4720-920C-A2D69613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909"/>
            <a:ext cx="9144000" cy="480418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3BC21FE-E4C1-4C52-87E1-15CC2EFAE76C}"/>
              </a:ext>
            </a:extLst>
          </p:cNvPr>
          <p:cNvSpPr/>
          <p:nvPr/>
        </p:nvSpPr>
        <p:spPr>
          <a:xfrm>
            <a:off x="2863840" y="452962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留住客戶才是重點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0424780-5752-4C03-84E6-9911A6614F0D}"/>
              </a:ext>
            </a:extLst>
          </p:cNvPr>
          <p:cNvSpPr/>
          <p:nvPr/>
        </p:nvSpPr>
        <p:spPr>
          <a:xfrm>
            <a:off x="2784102" y="5185410"/>
            <a:ext cx="942079" cy="5334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379221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155936-817E-4ADB-BA9A-453333006D47}"/>
              </a:ext>
            </a:extLst>
          </p:cNvPr>
          <p:cNvSpPr/>
          <p:nvPr/>
        </p:nvSpPr>
        <p:spPr>
          <a:xfrm>
            <a:off x="1356011" y="224663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A97CFB-0C64-4774-BAA2-90FFFE433315}"/>
              </a:ext>
            </a:extLst>
          </p:cNvPr>
          <p:cNvSpPr/>
          <p:nvPr/>
        </p:nvSpPr>
        <p:spPr>
          <a:xfrm>
            <a:off x="2513951" y="224663"/>
            <a:ext cx="6386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工程師學習之路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AABFAD-B845-4CC8-A28C-B02D9F6E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24" y="809328"/>
            <a:ext cx="5989320" cy="5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9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18DAE7-733B-4D67-9A17-D2A80DF39BD3}"/>
              </a:ext>
            </a:extLst>
          </p:cNvPr>
          <p:cNvSpPr/>
          <p:nvPr/>
        </p:nvSpPr>
        <p:spPr>
          <a:xfrm>
            <a:off x="1389919" y="389082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3F2BAB-F74F-4E32-B92F-2341B538C12D}"/>
              </a:ext>
            </a:extLst>
          </p:cNvPr>
          <p:cNvSpPr/>
          <p:nvPr/>
        </p:nvSpPr>
        <p:spPr>
          <a:xfrm>
            <a:off x="2455677" y="389083"/>
            <a:ext cx="6386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工程師學習之路 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三步工作法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B2A316-ECC0-44FD-86FB-6C5C012C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1" y="1554023"/>
            <a:ext cx="1951546" cy="7898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741D47-A371-4A1C-BD50-062AB8C0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" y="3469410"/>
            <a:ext cx="1908240" cy="7541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9155C5-15A4-41F4-B1FA-6E89651FD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95" y="5348373"/>
            <a:ext cx="1897745" cy="7557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97C3BA-5B08-41E0-A996-684C980AB47D}"/>
              </a:ext>
            </a:extLst>
          </p:cNvPr>
          <p:cNvSpPr/>
          <p:nvPr/>
        </p:nvSpPr>
        <p:spPr>
          <a:xfrm>
            <a:off x="842495" y="1695203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0E020B-6379-44A2-9C5A-603C31C58CCE}"/>
              </a:ext>
            </a:extLst>
          </p:cNvPr>
          <p:cNvSpPr/>
          <p:nvPr/>
        </p:nvSpPr>
        <p:spPr>
          <a:xfrm>
            <a:off x="2603433" y="1364404"/>
            <a:ext cx="51535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程式學習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看見全貌，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增強學習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→</a:t>
            </a:r>
            <a:r>
              <a:rPr lang="zh-TW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強化學習</a:t>
            </a:r>
            <a:endParaRPr lang="en-US" altLang="zh-TW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73E8CB-343E-4DF9-8BBF-F2AF64EA952B}"/>
              </a:ext>
            </a:extLst>
          </p:cNvPr>
          <p:cNvSpPr/>
          <p:nvPr/>
        </p:nvSpPr>
        <p:spPr>
          <a:xfrm>
            <a:off x="2455677" y="1898866"/>
            <a:ext cx="4423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快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】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，創建自己的學習模式。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FC5AA4-9515-4DDB-ACC9-BD161DE0C1A9}"/>
              </a:ext>
            </a:extLst>
          </p:cNvPr>
          <p:cNvSpPr/>
          <p:nvPr/>
        </p:nvSpPr>
        <p:spPr>
          <a:xfrm>
            <a:off x="3221302" y="2278886"/>
            <a:ext cx="453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不是只有搜尋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→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整理、回饋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》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764A42-EF14-4E2F-A627-186C764ECCA0}"/>
              </a:ext>
            </a:extLst>
          </p:cNvPr>
          <p:cNvSpPr/>
          <p:nvPr/>
        </p:nvSpPr>
        <p:spPr>
          <a:xfrm>
            <a:off x="3442633" y="3347811"/>
            <a:ext cx="208751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結構化資料，</a:t>
            </a:r>
            <a:endParaRPr lang="en-US" altLang="zh-TW" sz="200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30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尋求回饋，</a:t>
            </a:r>
            <a:endParaRPr lang="en-US" altLang="zh-TW" sz="200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spcBef>
                <a:spcPts val="30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目的是放大效益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CCCAAD-2321-4395-A18A-FAE855A1771A}"/>
              </a:ext>
            </a:extLst>
          </p:cNvPr>
          <p:cNvSpPr/>
          <p:nvPr/>
        </p:nvSpPr>
        <p:spPr>
          <a:xfrm>
            <a:off x="2435912" y="5565089"/>
            <a:ext cx="4987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實作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】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在學習中實踐，養成習慣形成文化。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3A791AA-2679-421D-8470-C49E53D8CD34}"/>
              </a:ext>
            </a:extLst>
          </p:cNvPr>
          <p:cNvCxnSpPr>
            <a:cxnSpLocks/>
          </p:cNvCxnSpPr>
          <p:nvPr/>
        </p:nvCxnSpPr>
        <p:spPr>
          <a:xfrm>
            <a:off x="2423832" y="1510277"/>
            <a:ext cx="0" cy="7771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9E0FCD1-8059-4674-B8D5-D6A30ACE2B1D}"/>
              </a:ext>
            </a:extLst>
          </p:cNvPr>
          <p:cNvCxnSpPr>
            <a:cxnSpLocks/>
          </p:cNvCxnSpPr>
          <p:nvPr/>
        </p:nvCxnSpPr>
        <p:spPr>
          <a:xfrm>
            <a:off x="2394697" y="3409346"/>
            <a:ext cx="0" cy="7771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D8ABE45-F8C8-409B-9D43-DE718C703CBD}"/>
              </a:ext>
            </a:extLst>
          </p:cNvPr>
          <p:cNvCxnSpPr>
            <a:cxnSpLocks/>
          </p:cNvCxnSpPr>
          <p:nvPr/>
        </p:nvCxnSpPr>
        <p:spPr>
          <a:xfrm>
            <a:off x="2435911" y="5326959"/>
            <a:ext cx="0" cy="7771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0017907-C1CB-421C-877C-E65B285D24CA}"/>
              </a:ext>
            </a:extLst>
          </p:cNvPr>
          <p:cNvSpPr/>
          <p:nvPr/>
        </p:nvSpPr>
        <p:spPr>
          <a:xfrm>
            <a:off x="3262965" y="5987884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在失敗中持續成長壯大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》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C167D2-D117-4978-ACFA-C0138A37B31E}"/>
              </a:ext>
            </a:extLst>
          </p:cNvPr>
          <p:cNvSpPr/>
          <p:nvPr/>
        </p:nvSpPr>
        <p:spPr>
          <a:xfrm>
            <a:off x="330279" y="121960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9BC3B7-53EA-4101-9D94-18475EE40813}"/>
              </a:ext>
            </a:extLst>
          </p:cNvPr>
          <p:cNvSpPr/>
          <p:nvPr/>
        </p:nvSpPr>
        <p:spPr>
          <a:xfrm>
            <a:off x="246080" y="3161828"/>
            <a:ext cx="182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909838-C236-4A5E-A09B-AD12EA9C0F0F}"/>
              </a:ext>
            </a:extLst>
          </p:cNvPr>
          <p:cNvSpPr/>
          <p:nvPr/>
        </p:nvSpPr>
        <p:spPr>
          <a:xfrm>
            <a:off x="246080" y="5014784"/>
            <a:ext cx="157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A734F0-8EC7-4202-ABBC-63F0D82AF498}"/>
              </a:ext>
            </a:extLst>
          </p:cNvPr>
          <p:cNvSpPr/>
          <p:nvPr/>
        </p:nvSpPr>
        <p:spPr>
          <a:xfrm>
            <a:off x="2394697" y="3616888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反省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】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zh-TW" altLang="en-US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81F6CB9-3B97-42B4-8D50-103C83C23FC9}"/>
              </a:ext>
            </a:extLst>
          </p:cNvPr>
          <p:cNvCxnSpPr>
            <a:cxnSpLocks/>
          </p:cNvCxnSpPr>
          <p:nvPr/>
        </p:nvCxnSpPr>
        <p:spPr>
          <a:xfrm>
            <a:off x="3442634" y="2920278"/>
            <a:ext cx="17546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7A96C1E-250E-4924-BA85-CCDFB26DAEF2}"/>
              </a:ext>
            </a:extLst>
          </p:cNvPr>
          <p:cNvCxnSpPr/>
          <p:nvPr/>
        </p:nvCxnSpPr>
        <p:spPr>
          <a:xfrm>
            <a:off x="3446890" y="5014784"/>
            <a:ext cx="14034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投影片縮放 26">
                <a:extLst>
                  <a:ext uri="{FF2B5EF4-FFF2-40B4-BE49-F238E27FC236}">
                    <a16:creationId xmlns:a16="http://schemas.microsoft.com/office/drawing/2014/main" id="{F006D75A-F53C-4706-94D7-0AC5955E90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122117"/>
                  </p:ext>
                </p:extLst>
              </p:nvPr>
            </p:nvGraphicFramePr>
            <p:xfrm>
              <a:off x="6493723" y="3232126"/>
              <a:ext cx="1858904" cy="1394178"/>
            </p:xfrm>
            <a:graphic>
              <a:graphicData uri="http://schemas.microsoft.com/office/powerpoint/2016/slidezoom">
                <pslz:sldZm>
                  <pslz:sldZmObj sldId="362" cId="3365105721">
                    <pslz:zmPr id="{AE33453F-C547-4AB9-A12F-865222114AC1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8904" cy="1394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投影片縮放 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006D75A-F53C-4706-94D7-0AC5955E90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3723" y="3232126"/>
                <a:ext cx="1858904" cy="1394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911B160-17F6-4FC8-BB7F-0F841547320C}"/>
              </a:ext>
            </a:extLst>
          </p:cNvPr>
          <p:cNvCxnSpPr/>
          <p:nvPr/>
        </p:nvCxnSpPr>
        <p:spPr>
          <a:xfrm flipV="1">
            <a:off x="8540496" y="3008376"/>
            <a:ext cx="0" cy="5227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838D87-BA8F-4842-8FCD-8C42C9896F9F}"/>
              </a:ext>
            </a:extLst>
          </p:cNvPr>
          <p:cNvSpPr/>
          <p:nvPr/>
        </p:nvSpPr>
        <p:spPr>
          <a:xfrm>
            <a:off x="8540496" y="2696855"/>
            <a:ext cx="745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被動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EAEB6D-3154-447B-89FA-95A26DC4C645}"/>
              </a:ext>
            </a:extLst>
          </p:cNvPr>
          <p:cNvSpPr/>
          <p:nvPr/>
        </p:nvSpPr>
        <p:spPr>
          <a:xfrm>
            <a:off x="8476218" y="4727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主動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0BD6DD2-0CA9-41CA-BD7F-BF44BCE70CE6}"/>
              </a:ext>
            </a:extLst>
          </p:cNvPr>
          <p:cNvCxnSpPr>
            <a:cxnSpLocks/>
          </p:cNvCxnSpPr>
          <p:nvPr/>
        </p:nvCxnSpPr>
        <p:spPr>
          <a:xfrm>
            <a:off x="8540496" y="4186525"/>
            <a:ext cx="0" cy="439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2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239124-2DFB-4C05-9576-94F36849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7" y="1140297"/>
            <a:ext cx="7581262" cy="46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57F4E-CA82-4900-AAE2-E7809E19F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6172" y="436575"/>
            <a:ext cx="7886700" cy="660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525B95-897F-408E-9182-0EB599E602F0}"/>
              </a:ext>
            </a:extLst>
          </p:cNvPr>
          <p:cNvSpPr/>
          <p:nvPr/>
        </p:nvSpPr>
        <p:spPr>
          <a:xfrm>
            <a:off x="1069563" y="4581095"/>
            <a:ext cx="852114" cy="27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3444FE-0C63-4CFE-B1E2-F8919FA74F5E}"/>
              </a:ext>
            </a:extLst>
          </p:cNvPr>
          <p:cNvSpPr/>
          <p:nvPr/>
        </p:nvSpPr>
        <p:spPr>
          <a:xfrm>
            <a:off x="992918" y="4536104"/>
            <a:ext cx="92875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729595-FA09-4582-977B-50FADEC9B529}"/>
              </a:ext>
            </a:extLst>
          </p:cNvPr>
          <p:cNvSpPr/>
          <p:nvPr/>
        </p:nvSpPr>
        <p:spPr>
          <a:xfrm>
            <a:off x="7644710" y="4477531"/>
            <a:ext cx="825528" cy="37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D51982-D457-4E20-AC0F-8B77BD5C7F96}"/>
              </a:ext>
            </a:extLst>
          </p:cNvPr>
          <p:cNvSpPr/>
          <p:nvPr/>
        </p:nvSpPr>
        <p:spPr>
          <a:xfrm>
            <a:off x="7570309" y="4530068"/>
            <a:ext cx="97432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23DC84-540E-41CE-946D-A0856AAE5226}"/>
              </a:ext>
            </a:extLst>
          </p:cNvPr>
          <p:cNvSpPr/>
          <p:nvPr/>
        </p:nvSpPr>
        <p:spPr>
          <a:xfrm>
            <a:off x="4344580" y="5887713"/>
            <a:ext cx="13813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Value Flow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30A553D1-1F66-49D6-B128-CB7C57EB48DA}"/>
              </a:ext>
            </a:extLst>
          </p:cNvPr>
          <p:cNvSpPr/>
          <p:nvPr/>
        </p:nvSpPr>
        <p:spPr>
          <a:xfrm rot="10800000" flipH="1">
            <a:off x="2147180" y="5127981"/>
            <a:ext cx="5698747" cy="699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AC4B95-444A-46C7-8A99-CD1C7C7A8E4C}"/>
              </a:ext>
            </a:extLst>
          </p:cNvPr>
          <p:cNvSpPr/>
          <p:nvPr/>
        </p:nvSpPr>
        <p:spPr>
          <a:xfrm>
            <a:off x="3502339" y="6044905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38DF8B-9E9D-45B3-9800-147E893307CA}"/>
              </a:ext>
            </a:extLst>
          </p:cNvPr>
          <p:cNvSpPr/>
          <p:nvPr/>
        </p:nvSpPr>
        <p:spPr>
          <a:xfrm>
            <a:off x="5949122" y="6076377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DE58610-6763-4D1E-8F2C-8093338D277F}"/>
              </a:ext>
            </a:extLst>
          </p:cNvPr>
          <p:cNvSpPr/>
          <p:nvPr/>
        </p:nvSpPr>
        <p:spPr>
          <a:xfrm>
            <a:off x="992918" y="4850981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商业价值</a:t>
            </a:r>
            <a:endParaRPr lang="zh-TW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92B126-CC16-4CBF-B153-4645F816A423}"/>
              </a:ext>
            </a:extLst>
          </p:cNvPr>
          <p:cNvSpPr/>
          <p:nvPr/>
        </p:nvSpPr>
        <p:spPr>
          <a:xfrm>
            <a:off x="7578678" y="4855742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使用价值</a:t>
            </a:r>
            <a:endParaRPr lang="zh-TW" altLang="en-US" sz="16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0EC6CB6-1BBC-4D25-9D35-5384C401FF50}"/>
              </a:ext>
            </a:extLst>
          </p:cNvPr>
          <p:cNvCxnSpPr/>
          <p:nvPr/>
        </p:nvCxnSpPr>
        <p:spPr>
          <a:xfrm>
            <a:off x="2048182" y="3947274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EDF04D2-8632-4A3A-A7A8-9C67EA77D658}"/>
              </a:ext>
            </a:extLst>
          </p:cNvPr>
          <p:cNvCxnSpPr/>
          <p:nvPr/>
        </p:nvCxnSpPr>
        <p:spPr>
          <a:xfrm>
            <a:off x="7694604" y="3947274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E578842-CC18-4E9A-8324-20A75091AA82}"/>
              </a:ext>
            </a:extLst>
          </p:cNvPr>
          <p:cNvCxnSpPr/>
          <p:nvPr/>
        </p:nvCxnSpPr>
        <p:spPr>
          <a:xfrm>
            <a:off x="2048183" y="4109886"/>
            <a:ext cx="564434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666DB4-22F7-4E1C-872F-402B0B5E344A}"/>
              </a:ext>
            </a:extLst>
          </p:cNvPr>
          <p:cNvSpPr/>
          <p:nvPr/>
        </p:nvSpPr>
        <p:spPr>
          <a:xfrm>
            <a:off x="3985270" y="3740554"/>
            <a:ext cx="181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to market</a:t>
            </a:r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A84EB01-2320-4509-94F4-1BF3BA274735}"/>
              </a:ext>
            </a:extLst>
          </p:cNvPr>
          <p:cNvSpPr/>
          <p:nvPr/>
        </p:nvSpPr>
        <p:spPr>
          <a:xfrm>
            <a:off x="1194847" y="2086500"/>
            <a:ext cx="1127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  </a:t>
            </a:r>
            <a:endParaRPr lang="zh-TW" altLang="en-US" sz="21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1A6349-BA4B-4E48-8B24-6C11B42B9DE1}"/>
              </a:ext>
            </a:extLst>
          </p:cNvPr>
          <p:cNvSpPr/>
          <p:nvPr/>
        </p:nvSpPr>
        <p:spPr>
          <a:xfrm>
            <a:off x="4013600" y="1959542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由左至右建立一条快速、又稳定的工作流，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来交付工作价值</a:t>
            </a:r>
            <a:endParaRPr lang="zh-TW" altLang="zh-TW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937C00-E903-4547-A544-7F7FD3A3CCD3}"/>
              </a:ext>
            </a:extLst>
          </p:cNvPr>
          <p:cNvSpPr/>
          <p:nvPr/>
        </p:nvSpPr>
        <p:spPr>
          <a:xfrm>
            <a:off x="2667906" y="2298812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181898-5026-40A3-9AF5-D1D022EA9867}"/>
              </a:ext>
            </a:extLst>
          </p:cNvPr>
          <p:cNvSpPr/>
          <p:nvPr/>
        </p:nvSpPr>
        <p:spPr>
          <a:xfrm>
            <a:off x="2612001" y="19364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23B577B-9789-4B69-85A9-E737025C4BD7}"/>
              </a:ext>
            </a:extLst>
          </p:cNvPr>
          <p:cNvCxnSpPr/>
          <p:nvPr/>
        </p:nvCxnSpPr>
        <p:spPr>
          <a:xfrm>
            <a:off x="2596564" y="2282708"/>
            <a:ext cx="11135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E48C8B-9D56-45EB-AEFB-674BAA16E268}"/>
              </a:ext>
            </a:extLst>
          </p:cNvPr>
          <p:cNvSpPr/>
          <p:nvPr/>
        </p:nvSpPr>
        <p:spPr>
          <a:xfrm>
            <a:off x="2119468" y="498418"/>
            <a:ext cx="7312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</a:t>
            </a:r>
            <a:endParaRPr lang="zh-TW" alt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3E97EB8-9CEF-4072-A06C-12939EB18517}"/>
              </a:ext>
            </a:extLst>
          </p:cNvPr>
          <p:cNvCxnSpPr>
            <a:cxnSpLocks/>
          </p:cNvCxnSpPr>
          <p:nvPr/>
        </p:nvCxnSpPr>
        <p:spPr>
          <a:xfrm>
            <a:off x="2183892" y="960752"/>
            <a:ext cx="6198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1A72600B-7827-4CCB-AB11-5CDCD592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6" y="2700248"/>
            <a:ext cx="1111188" cy="12697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51fru83fxrl">
            <a:extLst>
              <a:ext uri="{FF2B5EF4-FFF2-40B4-BE49-F238E27FC236}">
                <a16:creationId xmlns:a16="http://schemas.microsoft.com/office/drawing/2014/main" id="{F6CD305E-BF8D-4876-A1EE-36403F0B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6" y="501974"/>
            <a:ext cx="1059764" cy="1267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03691848-041E-4C15-82CB-EBF6807356E3}"/>
              </a:ext>
            </a:extLst>
          </p:cNvPr>
          <p:cNvCxnSpPr>
            <a:cxnSpLocks/>
          </p:cNvCxnSpPr>
          <p:nvPr/>
        </p:nvCxnSpPr>
        <p:spPr>
          <a:xfrm rot="10800000">
            <a:off x="1376173" y="1259587"/>
            <a:ext cx="998797" cy="741286"/>
          </a:xfrm>
          <a:prstGeom prst="curvedConnector3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9FB37190-630A-42F8-B327-6AC0EF8F13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6172" y="2475182"/>
            <a:ext cx="1026750" cy="830359"/>
          </a:xfrm>
          <a:prstGeom prst="curvedConnector3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89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57F4E-CA82-4900-AAE2-E7809E19F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3504" y="502012"/>
            <a:ext cx="7886700" cy="660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525B95-897F-408E-9182-0EB599E602F0}"/>
              </a:ext>
            </a:extLst>
          </p:cNvPr>
          <p:cNvSpPr/>
          <p:nvPr/>
        </p:nvSpPr>
        <p:spPr>
          <a:xfrm>
            <a:off x="1029313" y="4458135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3444FE-0C63-4CFE-B1E2-F8919FA74F5E}"/>
              </a:ext>
            </a:extLst>
          </p:cNvPr>
          <p:cNvSpPr/>
          <p:nvPr/>
        </p:nvSpPr>
        <p:spPr>
          <a:xfrm>
            <a:off x="981497" y="4411707"/>
            <a:ext cx="896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729595-FA09-4582-977B-50FADEC9B529}"/>
              </a:ext>
            </a:extLst>
          </p:cNvPr>
          <p:cNvSpPr/>
          <p:nvPr/>
        </p:nvSpPr>
        <p:spPr>
          <a:xfrm>
            <a:off x="7617587" y="4478686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D51982-D457-4E20-AC0F-8B77BD5C7F96}"/>
              </a:ext>
            </a:extLst>
          </p:cNvPr>
          <p:cNvSpPr/>
          <p:nvPr/>
        </p:nvSpPr>
        <p:spPr>
          <a:xfrm>
            <a:off x="7505108" y="4425947"/>
            <a:ext cx="972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23DC84-540E-41CE-946D-A0856AAE5226}"/>
              </a:ext>
            </a:extLst>
          </p:cNvPr>
          <p:cNvSpPr/>
          <p:nvPr/>
        </p:nvSpPr>
        <p:spPr>
          <a:xfrm>
            <a:off x="4269641" y="5766327"/>
            <a:ext cx="13813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Value Flow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30A553D1-1F66-49D6-B128-CB7C57EB48DA}"/>
              </a:ext>
            </a:extLst>
          </p:cNvPr>
          <p:cNvSpPr/>
          <p:nvPr/>
        </p:nvSpPr>
        <p:spPr>
          <a:xfrm rot="10800000" flipH="1">
            <a:off x="2072241" y="5006595"/>
            <a:ext cx="5698747" cy="699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3B35411-AB06-4198-86D0-654D660E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49" y="4495239"/>
            <a:ext cx="103670" cy="11026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13FE216-1952-4142-92D4-60089901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29" y="4685898"/>
            <a:ext cx="99709" cy="106050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891C56F-6EA6-4A53-8DD5-9577FEC8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1" y="4495238"/>
            <a:ext cx="106654" cy="11343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991D7F9-6368-4851-81D0-A2A6F0FF7B9B}"/>
              </a:ext>
            </a:extLst>
          </p:cNvPr>
          <p:cNvSpPr/>
          <p:nvPr/>
        </p:nvSpPr>
        <p:spPr>
          <a:xfrm>
            <a:off x="2378965" y="41910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1EEE8A-8FB4-4F53-9683-139BA2FB8F9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25296" y="4375748"/>
            <a:ext cx="290067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CAC4B95-444A-46C7-8A99-CD1C7C7A8E4C}"/>
              </a:ext>
            </a:extLst>
          </p:cNvPr>
          <p:cNvSpPr/>
          <p:nvPr/>
        </p:nvSpPr>
        <p:spPr>
          <a:xfrm>
            <a:off x="3434085" y="5950993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38DF8B-9E9D-45B3-9800-147E893307CA}"/>
              </a:ext>
            </a:extLst>
          </p:cNvPr>
          <p:cNvSpPr/>
          <p:nvPr/>
        </p:nvSpPr>
        <p:spPr>
          <a:xfrm>
            <a:off x="5866145" y="5986656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5634C4-2AA5-4A18-B879-ECEBB180CDD0}"/>
              </a:ext>
            </a:extLst>
          </p:cNvPr>
          <p:cNvSpPr/>
          <p:nvPr/>
        </p:nvSpPr>
        <p:spPr>
          <a:xfrm>
            <a:off x="5905597" y="4119125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867580D-91E8-4DEF-A4FE-FC462E51F622}"/>
              </a:ext>
            </a:extLst>
          </p:cNvPr>
          <p:cNvCxnSpPr>
            <a:cxnSpLocks/>
          </p:cNvCxnSpPr>
          <p:nvPr/>
        </p:nvCxnSpPr>
        <p:spPr>
          <a:xfrm>
            <a:off x="4852655" y="4411707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C24C699-613A-435F-AD23-F4472B0363CB}"/>
              </a:ext>
            </a:extLst>
          </p:cNvPr>
          <p:cNvSpPr/>
          <p:nvPr/>
        </p:nvSpPr>
        <p:spPr>
          <a:xfrm>
            <a:off x="4037711" y="4150289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可交付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A3DB05A-7E36-4917-9E51-E84B4DF761D8}"/>
              </a:ext>
            </a:extLst>
          </p:cNvPr>
          <p:cNvCxnSpPr>
            <a:cxnSpLocks/>
          </p:cNvCxnSpPr>
          <p:nvPr/>
        </p:nvCxnSpPr>
        <p:spPr>
          <a:xfrm>
            <a:off x="6719901" y="4355818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DE58610-6763-4D1E-8F2C-8093338D277F}"/>
              </a:ext>
            </a:extLst>
          </p:cNvPr>
          <p:cNvSpPr/>
          <p:nvPr/>
        </p:nvSpPr>
        <p:spPr>
          <a:xfrm>
            <a:off x="866682" y="4729595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商业价值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92B126-CC16-4CBF-B153-4645F816A423}"/>
              </a:ext>
            </a:extLst>
          </p:cNvPr>
          <p:cNvSpPr/>
          <p:nvPr/>
        </p:nvSpPr>
        <p:spPr>
          <a:xfrm>
            <a:off x="7452444" y="4697929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使用价值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0EC6CB6-1BBC-4D25-9D35-5384C401FF50}"/>
              </a:ext>
            </a:extLst>
          </p:cNvPr>
          <p:cNvCxnSpPr/>
          <p:nvPr/>
        </p:nvCxnSpPr>
        <p:spPr>
          <a:xfrm>
            <a:off x="1854211" y="3656206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EDF04D2-8632-4A3A-A7A8-9C67EA77D658}"/>
              </a:ext>
            </a:extLst>
          </p:cNvPr>
          <p:cNvCxnSpPr/>
          <p:nvPr/>
        </p:nvCxnSpPr>
        <p:spPr>
          <a:xfrm>
            <a:off x="7500633" y="3656206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E578842-CC18-4E9A-8324-20A75091AA82}"/>
              </a:ext>
            </a:extLst>
          </p:cNvPr>
          <p:cNvCxnSpPr/>
          <p:nvPr/>
        </p:nvCxnSpPr>
        <p:spPr>
          <a:xfrm>
            <a:off x="1854212" y="3818818"/>
            <a:ext cx="564434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666DB4-22F7-4E1C-872F-402B0B5E344A}"/>
              </a:ext>
            </a:extLst>
          </p:cNvPr>
          <p:cNvSpPr/>
          <p:nvPr/>
        </p:nvSpPr>
        <p:spPr>
          <a:xfrm>
            <a:off x="4258264" y="3487349"/>
            <a:ext cx="1276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to market</a:t>
            </a:r>
            <a:endParaRPr lang="zh-TW" altLang="en-US" sz="12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E0F7A610-C518-44CF-813C-E032FD8B494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034018" y="5045281"/>
            <a:ext cx="1855644" cy="12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9741F86-9E6E-40CA-B81E-579409384AEE}"/>
              </a:ext>
            </a:extLst>
          </p:cNvPr>
          <p:cNvCxnSpPr>
            <a:cxnSpLocks/>
          </p:cNvCxnSpPr>
          <p:nvPr/>
        </p:nvCxnSpPr>
        <p:spPr>
          <a:xfrm>
            <a:off x="5022961" y="5045280"/>
            <a:ext cx="16863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A5EAAC9-BBD8-44AE-9EB5-53AA557D77EE}"/>
              </a:ext>
            </a:extLst>
          </p:cNvPr>
          <p:cNvCxnSpPr/>
          <p:nvPr/>
        </p:nvCxnSpPr>
        <p:spPr>
          <a:xfrm>
            <a:off x="2072241" y="4729596"/>
            <a:ext cx="791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6259C44-9A62-43E4-8218-85959DCE3567}"/>
              </a:ext>
            </a:extLst>
          </p:cNvPr>
          <p:cNvCxnSpPr>
            <a:cxnSpLocks/>
          </p:cNvCxnSpPr>
          <p:nvPr/>
        </p:nvCxnSpPr>
        <p:spPr>
          <a:xfrm>
            <a:off x="6904087" y="4677562"/>
            <a:ext cx="54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6D1BF44-C701-432B-8B24-EF75DC7413D7}"/>
              </a:ext>
            </a:extLst>
          </p:cNvPr>
          <p:cNvSpPr/>
          <p:nvPr/>
        </p:nvSpPr>
        <p:spPr>
          <a:xfrm>
            <a:off x="769148" y="1713075"/>
            <a:ext cx="1127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 </a:t>
            </a:r>
            <a:endParaRPr lang="zh-TW" altLang="en-US" sz="21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AE8408-03EA-430A-8E7E-CAF5509490B3}"/>
              </a:ext>
            </a:extLst>
          </p:cNvPr>
          <p:cNvSpPr/>
          <p:nvPr/>
        </p:nvSpPr>
        <p:spPr>
          <a:xfrm>
            <a:off x="3981520" y="174996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创建从开发过程下游至上游的回馈环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C9C7A4-CADB-4417-B96E-1B3B4321AA23}"/>
              </a:ext>
            </a:extLst>
          </p:cNvPr>
          <p:cNvSpPr/>
          <p:nvPr/>
        </p:nvSpPr>
        <p:spPr>
          <a:xfrm>
            <a:off x="1712300" y="170379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放大回馈效益</a:t>
            </a:r>
            <a:endParaRPr lang="zh-TW" altLang="en-US" sz="2400" dirty="0"/>
          </a:p>
        </p:txBody>
      </p:sp>
      <p:sp>
        <p:nvSpPr>
          <p:cNvPr id="43" name="箭號: 弧形下彎 42">
            <a:extLst>
              <a:ext uri="{FF2B5EF4-FFF2-40B4-BE49-F238E27FC236}">
                <a16:creationId xmlns:a16="http://schemas.microsoft.com/office/drawing/2014/main" id="{4BAE120F-1100-4870-A5E1-63007B5BF459}"/>
              </a:ext>
            </a:extLst>
          </p:cNvPr>
          <p:cNvSpPr/>
          <p:nvPr/>
        </p:nvSpPr>
        <p:spPr>
          <a:xfrm flipH="1">
            <a:off x="1955854" y="2909535"/>
            <a:ext cx="5698747" cy="699494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D85D5AF-9F3F-4199-B641-016CC0D5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47" y="3148717"/>
            <a:ext cx="232337" cy="255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A757F4E-CA82-4900-AAE2-E7809E19F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740" y="607044"/>
            <a:ext cx="7886700" cy="65881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525B95-897F-408E-9182-0EB599E602F0}"/>
              </a:ext>
            </a:extLst>
          </p:cNvPr>
          <p:cNvSpPr/>
          <p:nvPr/>
        </p:nvSpPr>
        <p:spPr>
          <a:xfrm>
            <a:off x="846334" y="3891605"/>
            <a:ext cx="889046" cy="35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3444FE-0C63-4CFE-B1E2-F8919FA74F5E}"/>
              </a:ext>
            </a:extLst>
          </p:cNvPr>
          <p:cNvSpPr/>
          <p:nvPr/>
        </p:nvSpPr>
        <p:spPr>
          <a:xfrm>
            <a:off x="798258" y="3891605"/>
            <a:ext cx="1026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(Business)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729595-FA09-4582-977B-50FADEC9B529}"/>
              </a:ext>
            </a:extLst>
          </p:cNvPr>
          <p:cNvSpPr/>
          <p:nvPr/>
        </p:nvSpPr>
        <p:spPr>
          <a:xfrm>
            <a:off x="7545942" y="3912156"/>
            <a:ext cx="891556" cy="364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D51982-D457-4E20-AC0F-8B77BD5C7F96}"/>
              </a:ext>
            </a:extLst>
          </p:cNvPr>
          <p:cNvSpPr/>
          <p:nvPr/>
        </p:nvSpPr>
        <p:spPr>
          <a:xfrm>
            <a:off x="7445313" y="3916700"/>
            <a:ext cx="1118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(Customer)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23DC84-540E-41CE-946D-A0856AAE5226}"/>
              </a:ext>
            </a:extLst>
          </p:cNvPr>
          <p:cNvSpPr/>
          <p:nvPr/>
        </p:nvSpPr>
        <p:spPr>
          <a:xfrm>
            <a:off x="4186696" y="5613553"/>
            <a:ext cx="13813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Value Flow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30A553D1-1F66-49D6-B128-CB7C57EB48DA}"/>
              </a:ext>
            </a:extLst>
          </p:cNvPr>
          <p:cNvSpPr/>
          <p:nvPr/>
        </p:nvSpPr>
        <p:spPr>
          <a:xfrm rot="10800000" flipH="1">
            <a:off x="2000596" y="4597334"/>
            <a:ext cx="5698747" cy="699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3B35411-AB06-4198-86D0-654D660E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704" y="4085978"/>
            <a:ext cx="103670" cy="11026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13FE216-1952-4142-92D4-60089901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84" y="4276637"/>
            <a:ext cx="99709" cy="106050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891C56F-6EA6-4A53-8DD5-9577FEC8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56" y="4085977"/>
            <a:ext cx="106654" cy="11343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991D7F9-6368-4851-81D0-A2A6F0FF7B9B}"/>
              </a:ext>
            </a:extLst>
          </p:cNvPr>
          <p:cNvSpPr/>
          <p:nvPr/>
        </p:nvSpPr>
        <p:spPr>
          <a:xfrm>
            <a:off x="2307320" y="378182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zh-TW" altLang="en-US" sz="16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1EEE8A-8FB4-4F53-9683-139BA2FB8F9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02355" y="3920322"/>
            <a:ext cx="230324" cy="3077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CAC4B95-444A-46C7-8A99-CD1C7C7A8E4C}"/>
              </a:ext>
            </a:extLst>
          </p:cNvPr>
          <p:cNvSpPr/>
          <p:nvPr/>
        </p:nvSpPr>
        <p:spPr>
          <a:xfrm>
            <a:off x="3505563" y="5732417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38DF8B-9E9D-45B3-9800-147E893307CA}"/>
              </a:ext>
            </a:extLst>
          </p:cNvPr>
          <p:cNvSpPr/>
          <p:nvPr/>
        </p:nvSpPr>
        <p:spPr>
          <a:xfrm>
            <a:off x="5675496" y="5745886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5634C4-2AA5-4A18-B879-ECEBB180CDD0}"/>
              </a:ext>
            </a:extLst>
          </p:cNvPr>
          <p:cNvSpPr/>
          <p:nvPr/>
        </p:nvSpPr>
        <p:spPr>
          <a:xfrm>
            <a:off x="5872424" y="3709864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sz="16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867580D-91E8-4DEF-A4FE-FC462E51F622}"/>
              </a:ext>
            </a:extLst>
          </p:cNvPr>
          <p:cNvCxnSpPr>
            <a:cxnSpLocks/>
          </p:cNvCxnSpPr>
          <p:nvPr/>
        </p:nvCxnSpPr>
        <p:spPr>
          <a:xfrm>
            <a:off x="4683160" y="3983402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C24C699-613A-435F-AD23-F4472B0363CB}"/>
              </a:ext>
            </a:extLst>
          </p:cNvPr>
          <p:cNvSpPr/>
          <p:nvPr/>
        </p:nvSpPr>
        <p:spPr>
          <a:xfrm>
            <a:off x="4004538" y="3741028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可交付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sz="16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A3DB05A-7E36-4917-9E51-E84B4DF761D8}"/>
              </a:ext>
            </a:extLst>
          </p:cNvPr>
          <p:cNvCxnSpPr>
            <a:cxnSpLocks/>
          </p:cNvCxnSpPr>
          <p:nvPr/>
        </p:nvCxnSpPr>
        <p:spPr>
          <a:xfrm>
            <a:off x="6562721" y="3953361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DE58610-6763-4D1E-8F2C-8093338D277F}"/>
              </a:ext>
            </a:extLst>
          </p:cNvPr>
          <p:cNvSpPr/>
          <p:nvPr/>
        </p:nvSpPr>
        <p:spPr>
          <a:xfrm>
            <a:off x="785633" y="4297969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商业价值</a:t>
            </a:r>
            <a:endParaRPr lang="zh-TW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92B126-CC16-4CBF-B153-4645F816A423}"/>
              </a:ext>
            </a:extLst>
          </p:cNvPr>
          <p:cNvSpPr/>
          <p:nvPr/>
        </p:nvSpPr>
        <p:spPr>
          <a:xfrm>
            <a:off x="7501674" y="4314610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使用价值</a:t>
            </a:r>
            <a:endParaRPr lang="zh-TW" altLang="en-US" sz="16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0EC6CB6-1BBC-4D25-9D35-5384C401FF50}"/>
              </a:ext>
            </a:extLst>
          </p:cNvPr>
          <p:cNvCxnSpPr/>
          <p:nvPr/>
        </p:nvCxnSpPr>
        <p:spPr>
          <a:xfrm>
            <a:off x="1782566" y="3246945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EDF04D2-8632-4A3A-A7A8-9C67EA77D658}"/>
              </a:ext>
            </a:extLst>
          </p:cNvPr>
          <p:cNvCxnSpPr/>
          <p:nvPr/>
        </p:nvCxnSpPr>
        <p:spPr>
          <a:xfrm>
            <a:off x="7428988" y="3246945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E578842-CC18-4E9A-8324-20A75091AA82}"/>
              </a:ext>
            </a:extLst>
          </p:cNvPr>
          <p:cNvCxnSpPr/>
          <p:nvPr/>
        </p:nvCxnSpPr>
        <p:spPr>
          <a:xfrm>
            <a:off x="1782567" y="3409557"/>
            <a:ext cx="564434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666DB4-22F7-4E1C-872F-402B0B5E344A}"/>
              </a:ext>
            </a:extLst>
          </p:cNvPr>
          <p:cNvSpPr/>
          <p:nvPr/>
        </p:nvSpPr>
        <p:spPr>
          <a:xfrm>
            <a:off x="3890196" y="3417863"/>
            <a:ext cx="1637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to market</a:t>
            </a:r>
            <a:endParaRPr lang="zh-TW" altLang="en-US" sz="16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E0F7A610-C518-44CF-813C-E032FD8B494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62373" y="4636020"/>
            <a:ext cx="1855644" cy="12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9741F86-9E6E-40CA-B81E-579409384AEE}"/>
              </a:ext>
            </a:extLst>
          </p:cNvPr>
          <p:cNvCxnSpPr>
            <a:cxnSpLocks/>
          </p:cNvCxnSpPr>
          <p:nvPr/>
        </p:nvCxnSpPr>
        <p:spPr>
          <a:xfrm>
            <a:off x="4951316" y="4636019"/>
            <a:ext cx="16863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A5EAAC9-BBD8-44AE-9EB5-53AA557D77EE}"/>
              </a:ext>
            </a:extLst>
          </p:cNvPr>
          <p:cNvCxnSpPr/>
          <p:nvPr/>
        </p:nvCxnSpPr>
        <p:spPr>
          <a:xfrm>
            <a:off x="2000596" y="4320335"/>
            <a:ext cx="791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6259C44-9A62-43E4-8218-85959DCE3567}"/>
              </a:ext>
            </a:extLst>
          </p:cNvPr>
          <p:cNvCxnSpPr>
            <a:cxnSpLocks/>
          </p:cNvCxnSpPr>
          <p:nvPr/>
        </p:nvCxnSpPr>
        <p:spPr>
          <a:xfrm>
            <a:off x="6832442" y="4268301"/>
            <a:ext cx="54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6E911B3-5D3A-455B-BB14-E0B243382B55}"/>
              </a:ext>
            </a:extLst>
          </p:cNvPr>
          <p:cNvSpPr/>
          <p:nvPr/>
        </p:nvSpPr>
        <p:spPr>
          <a:xfrm>
            <a:off x="3071415" y="471332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DE73E16-DE47-4680-A6E0-AB9CFC12C5E8}"/>
              </a:ext>
            </a:extLst>
          </p:cNvPr>
          <p:cNvSpPr/>
          <p:nvPr/>
        </p:nvSpPr>
        <p:spPr>
          <a:xfrm>
            <a:off x="3777452" y="475623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开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发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AE5F1E2-35A5-4D02-A1C2-105E3B20BBB9}"/>
              </a:ext>
            </a:extLst>
          </p:cNvPr>
          <p:cNvSpPr/>
          <p:nvPr/>
        </p:nvSpPr>
        <p:spPr>
          <a:xfrm>
            <a:off x="4460431" y="474473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试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05B02D4-91B6-46FC-9F72-11E4EBCA916B}"/>
              </a:ext>
            </a:extLst>
          </p:cNvPr>
          <p:cNvSpPr/>
          <p:nvPr/>
        </p:nvSpPr>
        <p:spPr>
          <a:xfrm>
            <a:off x="5279096" y="475623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置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7AEA998-39C8-4520-BE0D-6C3987ED78F6}"/>
              </a:ext>
            </a:extLst>
          </p:cNvPr>
          <p:cNvSpPr/>
          <p:nvPr/>
        </p:nvSpPr>
        <p:spPr>
          <a:xfrm>
            <a:off x="6016800" y="472836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发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D5DBBE2-E930-47D1-AF88-AA7494B08A24}"/>
              </a:ext>
            </a:extLst>
          </p:cNvPr>
          <p:cNvCxnSpPr>
            <a:cxnSpLocks/>
          </p:cNvCxnSpPr>
          <p:nvPr/>
        </p:nvCxnSpPr>
        <p:spPr>
          <a:xfrm>
            <a:off x="3436841" y="4955341"/>
            <a:ext cx="34061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4E7D0A3-7543-42E5-AB32-B12522BDBD34}"/>
              </a:ext>
            </a:extLst>
          </p:cNvPr>
          <p:cNvCxnSpPr>
            <a:cxnSpLocks/>
          </p:cNvCxnSpPr>
          <p:nvPr/>
        </p:nvCxnSpPr>
        <p:spPr>
          <a:xfrm>
            <a:off x="4090577" y="4952447"/>
            <a:ext cx="34061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140E597-68CE-4F1B-A6BA-3E58F9C864BE}"/>
              </a:ext>
            </a:extLst>
          </p:cNvPr>
          <p:cNvCxnSpPr>
            <a:cxnSpLocks/>
          </p:cNvCxnSpPr>
          <p:nvPr/>
        </p:nvCxnSpPr>
        <p:spPr>
          <a:xfrm>
            <a:off x="5602985" y="4940946"/>
            <a:ext cx="34061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C39D1D9F-A30D-4E1E-A88C-8419B531CBB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920793" y="5048627"/>
            <a:ext cx="35830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BC4AA8B-E1ED-44BE-B2A6-4FAED2BE594D}"/>
              </a:ext>
            </a:extLst>
          </p:cNvPr>
          <p:cNvCxnSpPr>
            <a:cxnSpLocks/>
          </p:cNvCxnSpPr>
          <p:nvPr/>
        </p:nvCxnSpPr>
        <p:spPr>
          <a:xfrm flipV="1">
            <a:off x="6260858" y="4909537"/>
            <a:ext cx="571585" cy="1364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C5C4250-F1E4-43AF-9915-FFB66A78754B}"/>
              </a:ext>
            </a:extLst>
          </p:cNvPr>
          <p:cNvCxnSpPr>
            <a:cxnSpLocks/>
          </p:cNvCxnSpPr>
          <p:nvPr/>
        </p:nvCxnSpPr>
        <p:spPr>
          <a:xfrm>
            <a:off x="2742805" y="4940946"/>
            <a:ext cx="34061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1A5336BA-3A6E-4708-A58A-A76E0409090F}"/>
              </a:ext>
            </a:extLst>
          </p:cNvPr>
          <p:cNvSpPr/>
          <p:nvPr/>
        </p:nvSpPr>
        <p:spPr>
          <a:xfrm>
            <a:off x="2439595" y="457017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构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思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AF800AD-562B-4811-9C46-C586F98A0627}"/>
              </a:ext>
            </a:extLst>
          </p:cNvPr>
          <p:cNvSpPr/>
          <p:nvPr/>
        </p:nvSpPr>
        <p:spPr>
          <a:xfrm>
            <a:off x="6868345" y="461060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lang="en-US" altLang="zh-TW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43CEF4B-EEC3-41C2-A58C-6E78FDE3B7B9}"/>
              </a:ext>
            </a:extLst>
          </p:cNvPr>
          <p:cNvSpPr/>
          <p:nvPr/>
        </p:nvSpPr>
        <p:spPr>
          <a:xfrm>
            <a:off x="2320459" y="1757413"/>
            <a:ext cx="1127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  </a:t>
            </a:r>
            <a:endParaRPr lang="zh-TW" altLang="en-US" sz="21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A618A99-17E4-4C98-AF65-C1B3289439A2}"/>
              </a:ext>
            </a:extLst>
          </p:cNvPr>
          <p:cNvSpPr/>
          <p:nvPr/>
        </p:nvSpPr>
        <p:spPr>
          <a:xfrm>
            <a:off x="3245248" y="1711247"/>
            <a:ext cx="36471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持续学习及实验的文化</a:t>
            </a:r>
            <a:endParaRPr lang="zh-TW" altLang="en-US" sz="27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34DCFA-2E04-435A-A03A-122DFFDAAEBD}"/>
              </a:ext>
            </a:extLst>
          </p:cNvPr>
          <p:cNvSpPr/>
          <p:nvPr/>
        </p:nvSpPr>
        <p:spPr>
          <a:xfrm>
            <a:off x="2144724" y="2700614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实验 </a:t>
            </a:r>
            <a:r>
              <a:rPr lang="en-US" altLang="zh-TW" sz="1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938692-4CF2-44DC-94B5-84D27220FEA1}"/>
              </a:ext>
            </a:extLst>
          </p:cNvPr>
          <p:cNvCxnSpPr>
            <a:cxnSpLocks/>
          </p:cNvCxnSpPr>
          <p:nvPr/>
        </p:nvCxnSpPr>
        <p:spPr>
          <a:xfrm flipV="1">
            <a:off x="2469176" y="3058789"/>
            <a:ext cx="0" cy="3827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1754C0C-E147-4E81-93B8-C4EC607A4C76}"/>
              </a:ext>
            </a:extLst>
          </p:cNvPr>
          <p:cNvCxnSpPr>
            <a:cxnSpLocks/>
          </p:cNvCxnSpPr>
          <p:nvPr/>
        </p:nvCxnSpPr>
        <p:spPr>
          <a:xfrm>
            <a:off x="2587329" y="3081991"/>
            <a:ext cx="0" cy="58978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7C439DC1-F801-441C-BA66-9BC66936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61" y="3149671"/>
            <a:ext cx="232337" cy="255266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A53071C9-F843-484A-A32A-AB79A766701C}"/>
              </a:ext>
            </a:extLst>
          </p:cNvPr>
          <p:cNvSpPr/>
          <p:nvPr/>
        </p:nvSpPr>
        <p:spPr>
          <a:xfrm>
            <a:off x="5451138" y="2701569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实验 </a:t>
            </a:r>
            <a:r>
              <a:rPr lang="en-US" altLang="zh-TW" sz="1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93490A4F-D86C-4E38-A552-58C39DC45567}"/>
              </a:ext>
            </a:extLst>
          </p:cNvPr>
          <p:cNvCxnSpPr>
            <a:cxnSpLocks/>
          </p:cNvCxnSpPr>
          <p:nvPr/>
        </p:nvCxnSpPr>
        <p:spPr>
          <a:xfrm flipV="1">
            <a:off x="5775590" y="3059744"/>
            <a:ext cx="0" cy="3827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ECC5B83E-8C65-4375-BF04-B53B547BC5A2}"/>
              </a:ext>
            </a:extLst>
          </p:cNvPr>
          <p:cNvCxnSpPr>
            <a:cxnSpLocks/>
          </p:cNvCxnSpPr>
          <p:nvPr/>
        </p:nvCxnSpPr>
        <p:spPr>
          <a:xfrm>
            <a:off x="5893743" y="3082945"/>
            <a:ext cx="0" cy="62691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62558DA2-6C93-4564-BFEE-A2DCA0BF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14" y="3144791"/>
            <a:ext cx="232337" cy="2552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CC44B8DC-4E87-41A5-A8DB-63BBF1A5FF07}"/>
              </a:ext>
            </a:extLst>
          </p:cNvPr>
          <p:cNvSpPr/>
          <p:nvPr/>
        </p:nvSpPr>
        <p:spPr>
          <a:xfrm>
            <a:off x="3706692" y="2696689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实验 </a:t>
            </a:r>
            <a:r>
              <a:rPr lang="en-US" altLang="zh-TW" sz="1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</a:t>
            </a:r>
            <a:endParaRPr lang="zh-TW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3A3BD193-3166-4870-91FA-6C876F437199}"/>
              </a:ext>
            </a:extLst>
          </p:cNvPr>
          <p:cNvCxnSpPr>
            <a:cxnSpLocks/>
          </p:cNvCxnSpPr>
          <p:nvPr/>
        </p:nvCxnSpPr>
        <p:spPr>
          <a:xfrm flipV="1">
            <a:off x="4031144" y="3054864"/>
            <a:ext cx="0" cy="3827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5D446858-A311-4BCD-99DD-8A720E104F38}"/>
              </a:ext>
            </a:extLst>
          </p:cNvPr>
          <p:cNvCxnSpPr>
            <a:cxnSpLocks/>
          </p:cNvCxnSpPr>
          <p:nvPr/>
        </p:nvCxnSpPr>
        <p:spPr>
          <a:xfrm>
            <a:off x="4149296" y="3078066"/>
            <a:ext cx="0" cy="63179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87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88932" y="4241279"/>
            <a:ext cx="2136528" cy="1707295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-137540" y="739954"/>
            <a:ext cx="4796372" cy="502893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DED3500-03C0-4F4D-BE4A-564821230875}"/>
              </a:ext>
            </a:extLst>
          </p:cNvPr>
          <p:cNvSpPr txBox="1">
            <a:spLocks/>
          </p:cNvSpPr>
          <p:nvPr/>
        </p:nvSpPr>
        <p:spPr>
          <a:xfrm>
            <a:off x="1448842" y="2153615"/>
            <a:ext cx="2750695" cy="886397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协同合作才是王道</a:t>
            </a:r>
            <a:endParaRPr lang="zh-CN" altLang="en-US" sz="2700" b="1" spc="225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5D1326B-183C-47D1-8993-4DF6D03C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08" y="1795362"/>
            <a:ext cx="1519262" cy="11242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B06826-1123-4246-A9A1-36CB0C514F20}"/>
              </a:ext>
            </a:extLst>
          </p:cNvPr>
          <p:cNvSpPr/>
          <p:nvPr/>
        </p:nvSpPr>
        <p:spPr>
          <a:xfrm>
            <a:off x="6048075" y="1144484"/>
            <a:ext cx="2193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女子组 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4X400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接力赛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BAFD99-D0BE-4DED-86FB-A393229D4721}"/>
              </a:ext>
            </a:extLst>
          </p:cNvPr>
          <p:cNvSpPr/>
          <p:nvPr/>
        </p:nvSpPr>
        <p:spPr>
          <a:xfrm>
            <a:off x="5397805" y="570677"/>
            <a:ext cx="3361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2003 </a:t>
            </a:r>
            <a:r>
              <a:rPr lang="zh-CN" altLang="zh-TW" sz="1600" b="1" dirty="0">
                <a:solidFill>
                  <a:schemeClr val="bg1"/>
                </a:solidFill>
              </a:rPr>
              <a:t>世界田径锦标赛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zh-CN" altLang="zh-TW" sz="1600" b="1" dirty="0">
                <a:solidFill>
                  <a:schemeClr val="bg1"/>
                </a:solidFill>
              </a:rPr>
              <a:t>女子接力决赛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D297F7-B6FE-4C9A-B8F4-18416DB6E65A}"/>
              </a:ext>
            </a:extLst>
          </p:cNvPr>
          <p:cNvSpPr/>
          <p:nvPr/>
        </p:nvSpPr>
        <p:spPr>
          <a:xfrm>
            <a:off x="977626" y="3608394"/>
            <a:ext cx="4316749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450"/>
              </a:spcBef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若纯粹以</a:t>
            </a:r>
            <a:r>
              <a:rPr lang="zh-CN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个人百米成绩加总来看，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Bef>
                <a:spcPts val="450"/>
              </a:spcBef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美国队</a:t>
            </a:r>
            <a:r>
              <a:rPr lang="zh-CN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应能以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6.4</a:t>
            </a:r>
            <a:r>
              <a:rPr lang="zh-CN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公尺的距离大胜法国队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D18B71-1C96-4517-A180-49DAD8CFF825}"/>
              </a:ext>
            </a:extLst>
          </p:cNvPr>
          <p:cNvSpPr/>
          <p:nvPr/>
        </p:nvSpPr>
        <p:spPr>
          <a:xfrm>
            <a:off x="170971" y="526633"/>
            <a:ext cx="129234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spc="225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Video</a:t>
            </a:r>
            <a:endParaRPr lang="zh-TW" altLang="en-US" sz="2700" spc="225" dirty="0"/>
          </a:p>
        </p:txBody>
      </p:sp>
    </p:spTree>
    <p:extLst>
      <p:ext uri="{BB962C8B-B14F-4D97-AF65-F5344CB8AC3E}">
        <p14:creationId xmlns:p14="http://schemas.microsoft.com/office/powerpoint/2010/main" val="2729507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ECB00CF-17DA-4BEB-80E8-570ED215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199FDE-9E1D-456A-882E-D54C11945C36}"/>
              </a:ext>
            </a:extLst>
          </p:cNvPr>
          <p:cNvSpPr/>
          <p:nvPr/>
        </p:nvSpPr>
        <p:spPr>
          <a:xfrm>
            <a:off x="7673340" y="3067050"/>
            <a:ext cx="838200" cy="342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341A1B-9D5D-4A8E-B120-769426A05DBF}"/>
              </a:ext>
            </a:extLst>
          </p:cNvPr>
          <p:cNvSpPr/>
          <p:nvPr/>
        </p:nvSpPr>
        <p:spPr>
          <a:xfrm>
            <a:off x="7673340" y="4533900"/>
            <a:ext cx="838200" cy="342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98996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BE9F5-D045-4F9F-8FB8-DB633C10A1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276" y="2007299"/>
            <a:ext cx="7886700" cy="21082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團隊開發，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不是最關鍵的事，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協同合作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才是王道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35C401-313D-474C-94DC-C7BF8C236B84}"/>
              </a:ext>
            </a:extLst>
          </p:cNvPr>
          <p:cNvSpPr/>
          <p:nvPr/>
        </p:nvSpPr>
        <p:spPr>
          <a:xfrm>
            <a:off x="2601994" y="5248920"/>
            <a:ext cx="40366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系統思維想說的是不要局部優化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00381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084984-0E83-462C-8348-DFAE2DFCD6E4}"/>
              </a:ext>
            </a:extLst>
          </p:cNvPr>
          <p:cNvSpPr/>
          <p:nvPr/>
        </p:nvSpPr>
        <p:spPr>
          <a:xfrm>
            <a:off x="452486" y="2469627"/>
            <a:ext cx="8432434" cy="282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TW" altLang="en-US" sz="25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一旦；當你把眼光投注在哪一個要項的時候，</a:t>
            </a:r>
            <a:endParaRPr lang="en-US" altLang="zh-TW" sz="25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300"/>
              </a:spcBef>
            </a:pPr>
            <a:r>
              <a:rPr lang="zh-TW" altLang="en-US" sz="25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實際上你就只看到那一部分，</a:t>
            </a:r>
            <a:endParaRPr lang="en-US" altLang="zh-TW" sz="25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2400"/>
              </a:spcBef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你的思緒將被那一部分的內容所牽動，很難再看見其他的事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spcBef>
                <a:spcPts val="375"/>
              </a:spcBef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所以我們要退後一步，</a:t>
            </a:r>
          </a:p>
          <a:p>
            <a:pPr>
              <a:spcBef>
                <a:spcPts val="2400"/>
              </a:spcBef>
            </a:pPr>
            <a:r>
              <a:rPr lang="zh-TW" altLang="en-US" sz="25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en-US" altLang="zh-TW" sz="25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sz="25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有時要退後很多步，才能比較清晰地看見全貌。</a:t>
            </a:r>
          </a:p>
          <a:p>
            <a:endParaRPr lang="en-US" altLang="zh-TW" sz="7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03130E-4C77-4F40-9FB1-95D16E85EA63}"/>
              </a:ext>
            </a:extLst>
          </p:cNvPr>
          <p:cNvSpPr/>
          <p:nvPr/>
        </p:nvSpPr>
        <p:spPr>
          <a:xfrm>
            <a:off x="525781" y="1303376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專案開始之初，首重看見全貌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E1E4E1-209E-4DFA-A930-112D8627F186}"/>
              </a:ext>
            </a:extLst>
          </p:cNvPr>
          <p:cNvSpPr/>
          <p:nvPr/>
        </p:nvSpPr>
        <p:spPr>
          <a:xfrm>
            <a:off x="358140" y="2213610"/>
            <a:ext cx="8526780" cy="33410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4123769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22988C-24AD-41F6-8BA5-0FBF86FDFB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49" y="1939880"/>
            <a:ext cx="8210397" cy="2224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為了創造巨大的競爭優勢，讓產品功能更快進入市場，並且提高客戶滿意度、市占率、員工生產率以及</a:t>
            </a:r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工作幸福感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，還能讓企業</a:t>
            </a:r>
            <a:r>
              <a:rPr lang="zh-TW" altLang="en-US" sz="27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在市場上贏得勝利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，為什麼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07846B9-B14D-4793-932E-580930FA23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956" y="520438"/>
            <a:ext cx="7886700" cy="714375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不要忘了實行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的初衷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1B4EF-B4AB-463E-8E4F-6199B994F0BC}"/>
              </a:ext>
            </a:extLst>
          </p:cNvPr>
          <p:cNvSpPr/>
          <p:nvPr/>
        </p:nvSpPr>
        <p:spPr>
          <a:xfrm>
            <a:off x="5086978" y="5518130"/>
            <a:ext cx="3676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凤凰项目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,p328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为什么需要开发运维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D51608-F8E4-4AA4-A569-6D5EBB4F86F2}"/>
              </a:ext>
            </a:extLst>
          </p:cNvPr>
          <p:cNvSpPr/>
          <p:nvPr/>
        </p:nvSpPr>
        <p:spPr>
          <a:xfrm>
            <a:off x="3194161" y="4310134"/>
            <a:ext cx="56448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因為科技已經變成最主要的價值創造流程，並且變成大多數公司開發客戶與維繫客戶的主要手段，而且重要性越來越高。</a:t>
            </a:r>
            <a:endParaRPr lang="zh-TW" altLang="en-US" sz="21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29FCA88-7D52-4962-B119-BAC8F71616EC}"/>
              </a:ext>
            </a:extLst>
          </p:cNvPr>
          <p:cNvCxnSpPr/>
          <p:nvPr/>
        </p:nvCxnSpPr>
        <p:spPr>
          <a:xfrm>
            <a:off x="2593850" y="4484007"/>
            <a:ext cx="0" cy="714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1403FCA-3C8D-49F3-8090-4DFBD501758E}"/>
              </a:ext>
            </a:extLst>
          </p:cNvPr>
          <p:cNvSpPr/>
          <p:nvPr/>
        </p:nvSpPr>
        <p:spPr>
          <a:xfrm>
            <a:off x="314094" y="4604123"/>
            <a:ext cx="2036454" cy="473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科技的浪潮   </a:t>
            </a:r>
          </a:p>
        </p:txBody>
      </p:sp>
    </p:spTree>
    <p:extLst>
      <p:ext uri="{BB962C8B-B14F-4D97-AF65-F5344CB8AC3E}">
        <p14:creationId xmlns:p14="http://schemas.microsoft.com/office/powerpoint/2010/main" val="3568376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CA4ECA6-5F84-4A64-8E2B-C1B0D746158D}"/>
              </a:ext>
            </a:extLst>
          </p:cNvPr>
          <p:cNvSpPr/>
          <p:nvPr/>
        </p:nvSpPr>
        <p:spPr>
          <a:xfrm>
            <a:off x="1785883" y="586276"/>
            <a:ext cx="5927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實施層面看框架維度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14F7B3-2246-4D6E-A813-4C5E71C5C949}"/>
              </a:ext>
            </a:extLst>
          </p:cNvPr>
          <p:cNvSpPr/>
          <p:nvPr/>
        </p:nvSpPr>
        <p:spPr>
          <a:xfrm>
            <a:off x="434650" y="2089595"/>
            <a:ext cx="28455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  系統思維</a:t>
            </a:r>
            <a:endParaRPr lang="en-US" altLang="zh-TW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C4187A-18C6-452A-91FA-FD20459EB90C}"/>
              </a:ext>
            </a:extLst>
          </p:cNvPr>
          <p:cNvSpPr/>
          <p:nvPr/>
        </p:nvSpPr>
        <p:spPr>
          <a:xfrm>
            <a:off x="288874" y="3775826"/>
            <a:ext cx="35602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 放大反饋迴路</a:t>
            </a:r>
            <a:endParaRPr lang="en-US" altLang="zh-TW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F26397-BA41-4BDC-A514-3F5E8074BDFE}"/>
              </a:ext>
            </a:extLst>
          </p:cNvPr>
          <p:cNvSpPr/>
          <p:nvPr/>
        </p:nvSpPr>
        <p:spPr>
          <a:xfrm>
            <a:off x="124008" y="5125136"/>
            <a:ext cx="50009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  持續學習及實驗的文化 </a:t>
            </a:r>
            <a:endParaRPr lang="en-US" altLang="zh-TW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FF3B41F-435E-40FC-BA1F-95507FC75214}"/>
              </a:ext>
            </a:extLst>
          </p:cNvPr>
          <p:cNvSpPr/>
          <p:nvPr/>
        </p:nvSpPr>
        <p:spPr>
          <a:xfrm>
            <a:off x="5514646" y="2082651"/>
            <a:ext cx="28455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924670-718F-4189-9F66-FB8659FB5FE3}"/>
              </a:ext>
            </a:extLst>
          </p:cNvPr>
          <p:cNvSpPr/>
          <p:nvPr/>
        </p:nvSpPr>
        <p:spPr>
          <a:xfrm>
            <a:off x="5514646" y="3743448"/>
            <a:ext cx="16465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F18326-A200-4E16-A126-4D6218D487A8}"/>
              </a:ext>
            </a:extLst>
          </p:cNvPr>
          <p:cNvSpPr/>
          <p:nvPr/>
        </p:nvSpPr>
        <p:spPr>
          <a:xfrm>
            <a:off x="5514646" y="5149688"/>
            <a:ext cx="30735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組職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敏捷的文化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73DF23-4ACF-43A3-930D-ED46CFBDBF3A}"/>
              </a:ext>
            </a:extLst>
          </p:cNvPr>
          <p:cNvSpPr/>
          <p:nvPr/>
        </p:nvSpPr>
        <p:spPr>
          <a:xfrm>
            <a:off x="1701220" y="250509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強調全域優化，避免局部優化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27DB13-471F-43E3-86C9-946F657EF717}"/>
              </a:ext>
            </a:extLst>
          </p:cNvPr>
          <p:cNvSpPr/>
          <p:nvPr/>
        </p:nvSpPr>
        <p:spPr>
          <a:xfrm>
            <a:off x="1700567" y="413411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創建從開發過程下游至上游的回饋環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CBE5E4-A71C-49BF-A34C-14D996824F70}"/>
              </a:ext>
            </a:extLst>
          </p:cNvPr>
          <p:cNvSpPr/>
          <p:nvPr/>
        </p:nvSpPr>
        <p:spPr>
          <a:xfrm>
            <a:off x="1733788" y="55406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持續做試驗和學習的文化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2C79730-1302-4EFB-8F2F-6A3042BF39B3}"/>
              </a:ext>
            </a:extLst>
          </p:cNvPr>
          <p:cNvSpPr/>
          <p:nvPr/>
        </p:nvSpPr>
        <p:spPr>
          <a:xfrm>
            <a:off x="6498112" y="2684237"/>
            <a:ext cx="2520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個人和互動高於流程和工具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</a:t>
            </a:r>
            <a:r>
              <a:rPr lang="en-US" altLang="zh-TW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(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信任與默契可以簡化溝通</a:t>
            </a:r>
            <a:r>
              <a:rPr lang="en-US" altLang="zh-TW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B0DBF2-82D7-49D2-B735-CBB65FFC84B1}"/>
              </a:ext>
            </a:extLst>
          </p:cNvPr>
          <p:cNvSpPr/>
          <p:nvPr/>
        </p:nvSpPr>
        <p:spPr>
          <a:xfrm>
            <a:off x="6498112" y="42426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與</a:t>
            </a:r>
            <a:r>
              <a:rPr lang="zh-CN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客戶協作高於合同協商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EA1DFB-6A07-428E-A6D2-0BFE34B282F7}"/>
              </a:ext>
            </a:extLst>
          </p:cNvPr>
          <p:cNvSpPr/>
          <p:nvPr/>
        </p:nvSpPr>
        <p:spPr>
          <a:xfrm>
            <a:off x="6526105" y="558680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變化回應高於遵循計畫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9544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0937604-DAE8-42F2-B6DE-5934DCD35654}"/>
              </a:ext>
            </a:extLst>
          </p:cNvPr>
          <p:cNvSpPr/>
          <p:nvPr/>
        </p:nvSpPr>
        <p:spPr>
          <a:xfrm>
            <a:off x="650783" y="5007214"/>
            <a:ext cx="80954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拍照的時候；你不能想把全景都拍下來，那樣就沒有焦點了</a:t>
            </a:r>
            <a:r>
              <a:rPr lang="en-US" altLang="zh-TW" sz="21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1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96BBC26-B341-45B9-B397-3A9E1441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40" y="1204924"/>
            <a:ext cx="5568920" cy="32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5A0C1A1-B04A-4FE7-882B-9E21E0F2B493}"/>
              </a:ext>
            </a:extLst>
          </p:cNvPr>
          <p:cNvSpPr/>
          <p:nvPr/>
        </p:nvSpPr>
        <p:spPr>
          <a:xfrm>
            <a:off x="4169313" y="2250274"/>
            <a:ext cx="7729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Scrum</a:t>
            </a:r>
            <a:endParaRPr lang="zh-TW" altLang="en-US" sz="15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EA0A2F-7E0A-4AB0-9888-0F2FBC0C8E02}"/>
              </a:ext>
            </a:extLst>
          </p:cNvPr>
          <p:cNvSpPr/>
          <p:nvPr/>
        </p:nvSpPr>
        <p:spPr>
          <a:xfrm>
            <a:off x="4003568" y="2133017"/>
            <a:ext cx="1018850" cy="1714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B55D16-BF18-4A8F-953C-5608A0F5978B}"/>
              </a:ext>
            </a:extLst>
          </p:cNvPr>
          <p:cNvSpPr/>
          <p:nvPr/>
        </p:nvSpPr>
        <p:spPr>
          <a:xfrm>
            <a:off x="3680138" y="1959415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A7C081B-34D7-4093-BD3E-6302A16342D9}"/>
              </a:ext>
            </a:extLst>
          </p:cNvPr>
          <p:cNvSpPr/>
          <p:nvPr/>
        </p:nvSpPr>
        <p:spPr>
          <a:xfrm>
            <a:off x="4397645" y="2886114"/>
            <a:ext cx="91440" cy="13395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8441896-F8F8-49F9-BF6D-856C4DC9195E}"/>
              </a:ext>
            </a:extLst>
          </p:cNvPr>
          <p:cNvCxnSpPr/>
          <p:nvPr/>
        </p:nvCxnSpPr>
        <p:spPr>
          <a:xfrm>
            <a:off x="1214685" y="2969979"/>
            <a:ext cx="6371082" cy="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C863168-0B4F-4C6C-A3E8-6435E2439AF4}"/>
              </a:ext>
            </a:extLst>
          </p:cNvPr>
          <p:cNvCxnSpPr/>
          <p:nvPr/>
        </p:nvCxnSpPr>
        <p:spPr>
          <a:xfrm>
            <a:off x="4440099" y="988637"/>
            <a:ext cx="0" cy="3367278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0937604-DAE8-42F2-B6DE-5934DCD35654}"/>
              </a:ext>
            </a:extLst>
          </p:cNvPr>
          <p:cNvSpPr/>
          <p:nvPr/>
        </p:nvSpPr>
        <p:spPr>
          <a:xfrm>
            <a:off x="2286745" y="4724983"/>
            <a:ext cx="43204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要拍出佳照；你必須有所取捨</a:t>
            </a:r>
            <a:r>
              <a:rPr lang="en-US" altLang="zh-TW" sz="21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1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99DFFD-BC2B-48C2-AAFC-F4B6573FA1C9}"/>
              </a:ext>
            </a:extLst>
          </p:cNvPr>
          <p:cNvSpPr/>
          <p:nvPr/>
        </p:nvSpPr>
        <p:spPr>
          <a:xfrm>
            <a:off x="2593920" y="5327171"/>
            <a:ext cx="370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所以人們說</a:t>
            </a:r>
            <a:r>
              <a:rPr lang="en-US" altLang="zh-TW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spc="225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拍照是一種減法</a:t>
            </a:r>
            <a:r>
              <a:rPr lang="en-US" altLang="zh-TW" b="1" spc="225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2175B3-BA05-410E-B31C-034878918E7C}"/>
              </a:ext>
            </a:extLst>
          </p:cNvPr>
          <p:cNvSpPr/>
          <p:nvPr/>
        </p:nvSpPr>
        <p:spPr>
          <a:xfrm>
            <a:off x="4169313" y="3298997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2001</a:t>
            </a:r>
            <a:endParaRPr lang="zh-TW" altLang="en-US" sz="15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14F065-FFD6-481D-A946-32295F8FDE17}"/>
              </a:ext>
            </a:extLst>
          </p:cNvPr>
          <p:cNvSpPr/>
          <p:nvPr/>
        </p:nvSpPr>
        <p:spPr>
          <a:xfrm>
            <a:off x="4307791" y="2779145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/>
              <a:t>Dev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5386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F12668-A23F-4AC7-A72B-40D02945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82" y="2726907"/>
            <a:ext cx="1911568" cy="938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532CFF-F2DB-4690-9DAB-2A07178D1BCD}"/>
              </a:ext>
            </a:extLst>
          </p:cNvPr>
          <p:cNvSpPr/>
          <p:nvPr/>
        </p:nvSpPr>
        <p:spPr>
          <a:xfrm>
            <a:off x="4382440" y="2972195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Dev</a:t>
            </a:r>
            <a:endParaRPr lang="zh-TW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DD05C8-39C6-4E37-BE13-C785AEC91BFE}"/>
              </a:ext>
            </a:extLst>
          </p:cNvPr>
          <p:cNvSpPr/>
          <p:nvPr/>
        </p:nvSpPr>
        <p:spPr>
          <a:xfrm>
            <a:off x="5278089" y="2961474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Ops</a:t>
            </a:r>
            <a:endParaRPr lang="zh-TW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A150A-B266-4F9C-99AC-15198B1084B8}"/>
              </a:ext>
            </a:extLst>
          </p:cNvPr>
          <p:cNvSpPr/>
          <p:nvPr/>
        </p:nvSpPr>
        <p:spPr>
          <a:xfrm>
            <a:off x="4243961" y="2443324"/>
            <a:ext cx="7729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Scrum</a:t>
            </a:r>
            <a:endParaRPr lang="zh-TW" altLang="en-US" sz="15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52B4A9-2313-40D0-82F1-BFCDD90570FA}"/>
              </a:ext>
            </a:extLst>
          </p:cNvPr>
          <p:cNvSpPr/>
          <p:nvPr/>
        </p:nvSpPr>
        <p:spPr>
          <a:xfrm>
            <a:off x="4078216" y="2326067"/>
            <a:ext cx="1018850" cy="1714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C60524-E985-49EE-8C5F-70B1B915481A}"/>
              </a:ext>
            </a:extLst>
          </p:cNvPr>
          <p:cNvSpPr/>
          <p:nvPr/>
        </p:nvSpPr>
        <p:spPr>
          <a:xfrm>
            <a:off x="3754786" y="2152465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F161A0-715D-4E93-AF92-1F1E90ACFF91}"/>
              </a:ext>
            </a:extLst>
          </p:cNvPr>
          <p:cNvSpPr/>
          <p:nvPr/>
        </p:nvSpPr>
        <p:spPr>
          <a:xfrm>
            <a:off x="4763320" y="4204135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sz="15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C65E2CD-6D1B-43B6-A91F-A769DECCB92D}"/>
              </a:ext>
            </a:extLst>
          </p:cNvPr>
          <p:cNvCxnSpPr/>
          <p:nvPr/>
        </p:nvCxnSpPr>
        <p:spPr>
          <a:xfrm>
            <a:off x="1289228" y="3141429"/>
            <a:ext cx="6371082" cy="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EC47752-23AB-4FFF-A101-E04C193566B7}"/>
              </a:ext>
            </a:extLst>
          </p:cNvPr>
          <p:cNvCxnSpPr/>
          <p:nvPr/>
        </p:nvCxnSpPr>
        <p:spPr>
          <a:xfrm>
            <a:off x="4514642" y="1160087"/>
            <a:ext cx="0" cy="3367278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45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F12668-A23F-4AC7-A72B-40D02945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82" y="2726907"/>
            <a:ext cx="1911568" cy="938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532CFF-F2DB-4690-9DAB-2A07178D1BCD}"/>
              </a:ext>
            </a:extLst>
          </p:cNvPr>
          <p:cNvSpPr/>
          <p:nvPr/>
        </p:nvSpPr>
        <p:spPr>
          <a:xfrm>
            <a:off x="4382440" y="2972195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Dev</a:t>
            </a:r>
            <a:endParaRPr lang="zh-TW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DD05C8-39C6-4E37-BE13-C785AEC91BFE}"/>
              </a:ext>
            </a:extLst>
          </p:cNvPr>
          <p:cNvSpPr/>
          <p:nvPr/>
        </p:nvSpPr>
        <p:spPr>
          <a:xfrm>
            <a:off x="5278089" y="2961474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Ops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B91838-FDF0-48F7-B554-D391BDC288BD}"/>
              </a:ext>
            </a:extLst>
          </p:cNvPr>
          <p:cNvSpPr/>
          <p:nvPr/>
        </p:nvSpPr>
        <p:spPr>
          <a:xfrm>
            <a:off x="2943419" y="2961473"/>
            <a:ext cx="110799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產品定義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415FD-B5F9-45EC-85FA-9D69D93C80BE}"/>
              </a:ext>
            </a:extLst>
          </p:cNvPr>
          <p:cNvSpPr/>
          <p:nvPr/>
        </p:nvSpPr>
        <p:spPr>
          <a:xfrm>
            <a:off x="6105808" y="2961473"/>
            <a:ext cx="114165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Help Desk</a:t>
            </a:r>
            <a:endParaRPr lang="zh-TW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0B8160-9732-4B95-8116-28A9A46149C3}"/>
              </a:ext>
            </a:extLst>
          </p:cNvPr>
          <p:cNvSpPr/>
          <p:nvPr/>
        </p:nvSpPr>
        <p:spPr>
          <a:xfrm>
            <a:off x="2861073" y="1990311"/>
            <a:ext cx="4457699" cy="2164556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A150A-B266-4F9C-99AC-15198B1084B8}"/>
              </a:ext>
            </a:extLst>
          </p:cNvPr>
          <p:cNvSpPr/>
          <p:nvPr/>
        </p:nvSpPr>
        <p:spPr>
          <a:xfrm>
            <a:off x="4243961" y="2443324"/>
            <a:ext cx="7729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Scrum</a:t>
            </a:r>
            <a:endParaRPr lang="zh-TW" altLang="en-US" sz="15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52B4A9-2313-40D0-82F1-BFCDD90570FA}"/>
              </a:ext>
            </a:extLst>
          </p:cNvPr>
          <p:cNvSpPr/>
          <p:nvPr/>
        </p:nvSpPr>
        <p:spPr>
          <a:xfrm>
            <a:off x="4078216" y="2326067"/>
            <a:ext cx="1018850" cy="1714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FF627C-F00E-4202-82CB-C02ADA142EDB}"/>
              </a:ext>
            </a:extLst>
          </p:cNvPr>
          <p:cNvSpPr/>
          <p:nvPr/>
        </p:nvSpPr>
        <p:spPr>
          <a:xfrm>
            <a:off x="2526703" y="1815512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C60524-E985-49EE-8C5F-70B1B915481A}"/>
              </a:ext>
            </a:extLst>
          </p:cNvPr>
          <p:cNvSpPr/>
          <p:nvPr/>
        </p:nvSpPr>
        <p:spPr>
          <a:xfrm>
            <a:off x="3754786" y="2152465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9F0E93-8A15-495E-A6E1-998D62F00692}"/>
              </a:ext>
            </a:extLst>
          </p:cNvPr>
          <p:cNvSpPr/>
          <p:nvPr/>
        </p:nvSpPr>
        <p:spPr>
          <a:xfrm>
            <a:off x="4071850" y="3729425"/>
            <a:ext cx="1090363" cy="2308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TW" sz="900" b="1" dirty="0"/>
              <a:t>Water</a:t>
            </a:r>
            <a:r>
              <a:rPr lang="en-US" altLang="zh-TW" sz="900" dirty="0"/>
              <a:t>–</a:t>
            </a:r>
            <a:r>
              <a:rPr lang="en-US" altLang="zh-TW" sz="900" dirty="0">
                <a:solidFill>
                  <a:srgbClr val="C00000"/>
                </a:solidFill>
              </a:rPr>
              <a:t>Scrum</a:t>
            </a:r>
            <a:r>
              <a:rPr lang="en-US" altLang="zh-TW" sz="900" dirty="0"/>
              <a:t>–</a:t>
            </a:r>
            <a:r>
              <a:rPr lang="en-US" altLang="zh-TW" sz="900" b="1" dirty="0"/>
              <a:t>Fall</a:t>
            </a:r>
            <a:r>
              <a:rPr lang="en-US" altLang="zh-TW" sz="900" dirty="0"/>
              <a:t> </a:t>
            </a:r>
            <a:endParaRPr lang="zh-TW" altLang="en-US" sz="9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0FAF-0D78-4CDD-9107-B0CE9F708CCB}"/>
              </a:ext>
            </a:extLst>
          </p:cNvPr>
          <p:cNvSpPr/>
          <p:nvPr/>
        </p:nvSpPr>
        <p:spPr>
          <a:xfrm>
            <a:off x="4748045" y="4288409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endParaRPr lang="zh-TW" altLang="en-US" sz="15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6A7F1F-AE4D-4679-9876-77F027E030C1}"/>
              </a:ext>
            </a:extLst>
          </p:cNvPr>
          <p:cNvSpPr/>
          <p:nvPr/>
        </p:nvSpPr>
        <p:spPr>
          <a:xfrm>
            <a:off x="2192157" y="4869363"/>
            <a:ext cx="538243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精實創業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》Lean Startup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失敗越快，成功越近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219C0E-4620-4764-B6E4-B58F30278C67}"/>
              </a:ext>
            </a:extLst>
          </p:cNvPr>
          <p:cNvSpPr/>
          <p:nvPr/>
        </p:nvSpPr>
        <p:spPr>
          <a:xfrm>
            <a:off x="6858189" y="5295861"/>
            <a:ext cx="9685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Eric Ries</a:t>
            </a:r>
            <a:endParaRPr lang="zh-TW" altLang="en-US" sz="135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710629-1AFB-48D1-BF4D-9BC9EAAA2291}"/>
              </a:ext>
            </a:extLst>
          </p:cNvPr>
          <p:cNvSpPr/>
          <p:nvPr/>
        </p:nvSpPr>
        <p:spPr>
          <a:xfrm>
            <a:off x="4141282" y="5611516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MVP </a:t>
            </a:r>
            <a:r>
              <a:rPr lang="zh-TW" altLang="en-US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最小可行性產品</a:t>
            </a:r>
            <a:endParaRPr lang="zh-TW" altLang="en-US" sz="1350" b="1" dirty="0">
              <a:solidFill>
                <a:srgbClr val="C00000"/>
              </a:solidFill>
            </a:endParaRP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3C1B033E-45E5-4ECF-BB9E-BE2CD3FE95AB}"/>
              </a:ext>
            </a:extLst>
          </p:cNvPr>
          <p:cNvSpPr/>
          <p:nvPr/>
        </p:nvSpPr>
        <p:spPr>
          <a:xfrm>
            <a:off x="3880249" y="5653109"/>
            <a:ext cx="208721" cy="19381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2B2ED0D-AA0A-44D6-9AF6-BF6D704AF9AA}"/>
              </a:ext>
            </a:extLst>
          </p:cNvPr>
          <p:cNvCxnSpPr/>
          <p:nvPr/>
        </p:nvCxnSpPr>
        <p:spPr>
          <a:xfrm>
            <a:off x="1289228" y="3141429"/>
            <a:ext cx="6371082" cy="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202F928-AE3F-4A82-A520-C01DD64B3E16}"/>
              </a:ext>
            </a:extLst>
          </p:cNvPr>
          <p:cNvCxnSpPr/>
          <p:nvPr/>
        </p:nvCxnSpPr>
        <p:spPr>
          <a:xfrm>
            <a:off x="4514642" y="1160087"/>
            <a:ext cx="0" cy="3367278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786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F12668-A23F-4AC7-A72B-40D02945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82" y="2726907"/>
            <a:ext cx="1911568" cy="938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532CFF-F2DB-4690-9DAB-2A07178D1BCD}"/>
              </a:ext>
            </a:extLst>
          </p:cNvPr>
          <p:cNvSpPr/>
          <p:nvPr/>
        </p:nvSpPr>
        <p:spPr>
          <a:xfrm>
            <a:off x="4382440" y="2972195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Dev</a:t>
            </a:r>
            <a:endParaRPr lang="zh-TW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DD05C8-39C6-4E37-BE13-C785AEC91BFE}"/>
              </a:ext>
            </a:extLst>
          </p:cNvPr>
          <p:cNvSpPr/>
          <p:nvPr/>
        </p:nvSpPr>
        <p:spPr>
          <a:xfrm>
            <a:off x="5278089" y="2961474"/>
            <a:ext cx="55380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Ops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B91838-FDF0-48F7-B554-D391BDC288BD}"/>
              </a:ext>
            </a:extLst>
          </p:cNvPr>
          <p:cNvSpPr/>
          <p:nvPr/>
        </p:nvSpPr>
        <p:spPr>
          <a:xfrm>
            <a:off x="2943419" y="2961473"/>
            <a:ext cx="110799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產品定義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2448FE-68CE-43DA-832E-B094A12D8708}"/>
              </a:ext>
            </a:extLst>
          </p:cNvPr>
          <p:cNvSpPr/>
          <p:nvPr/>
        </p:nvSpPr>
        <p:spPr>
          <a:xfrm>
            <a:off x="1700567" y="2972195"/>
            <a:ext cx="110799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業務規劃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7415FD-B5F9-45EC-85FA-9D69D93C80BE}"/>
              </a:ext>
            </a:extLst>
          </p:cNvPr>
          <p:cNvSpPr/>
          <p:nvPr/>
        </p:nvSpPr>
        <p:spPr>
          <a:xfrm>
            <a:off x="6105808" y="2961473"/>
            <a:ext cx="114165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Help Desk</a:t>
            </a:r>
            <a:endParaRPr lang="zh-TW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608D12-AF8F-40F6-96CF-62DDA9361E8E}"/>
              </a:ext>
            </a:extLst>
          </p:cNvPr>
          <p:cNvSpPr/>
          <p:nvPr/>
        </p:nvSpPr>
        <p:spPr>
          <a:xfrm>
            <a:off x="1603772" y="1547399"/>
            <a:ext cx="5936456" cy="27432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0B8160-9732-4B95-8116-28A9A46149C3}"/>
              </a:ext>
            </a:extLst>
          </p:cNvPr>
          <p:cNvSpPr/>
          <p:nvPr/>
        </p:nvSpPr>
        <p:spPr>
          <a:xfrm>
            <a:off x="2861073" y="1990311"/>
            <a:ext cx="4457699" cy="2164556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A150A-B266-4F9C-99AC-15198B1084B8}"/>
              </a:ext>
            </a:extLst>
          </p:cNvPr>
          <p:cNvSpPr/>
          <p:nvPr/>
        </p:nvSpPr>
        <p:spPr>
          <a:xfrm>
            <a:off x="4243961" y="2443324"/>
            <a:ext cx="7729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Scrum</a:t>
            </a:r>
            <a:endParaRPr lang="zh-TW" altLang="en-US" sz="15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52B4A9-2313-40D0-82F1-BFCDD90570FA}"/>
              </a:ext>
            </a:extLst>
          </p:cNvPr>
          <p:cNvSpPr/>
          <p:nvPr/>
        </p:nvSpPr>
        <p:spPr>
          <a:xfrm>
            <a:off x="4078216" y="2326067"/>
            <a:ext cx="1018850" cy="1714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4EAA5D-C459-49CC-A692-5C264238AD4B}"/>
              </a:ext>
            </a:extLst>
          </p:cNvPr>
          <p:cNvSpPr/>
          <p:nvPr/>
        </p:nvSpPr>
        <p:spPr>
          <a:xfrm>
            <a:off x="1144919" y="1374274"/>
            <a:ext cx="122341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FF627C-F00E-4202-82CB-C02ADA142EDB}"/>
              </a:ext>
            </a:extLst>
          </p:cNvPr>
          <p:cNvSpPr/>
          <p:nvPr/>
        </p:nvSpPr>
        <p:spPr>
          <a:xfrm>
            <a:off x="2526703" y="1815512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C60524-E985-49EE-8C5F-70B1B915481A}"/>
              </a:ext>
            </a:extLst>
          </p:cNvPr>
          <p:cNvSpPr/>
          <p:nvPr/>
        </p:nvSpPr>
        <p:spPr>
          <a:xfrm>
            <a:off x="3754786" y="2152465"/>
            <a:ext cx="7040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9F0E93-8A15-495E-A6E1-998D62F00692}"/>
              </a:ext>
            </a:extLst>
          </p:cNvPr>
          <p:cNvSpPr/>
          <p:nvPr/>
        </p:nvSpPr>
        <p:spPr>
          <a:xfrm>
            <a:off x="4071850" y="3729425"/>
            <a:ext cx="1090363" cy="2308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TW" sz="900" b="1" dirty="0"/>
              <a:t>Water</a:t>
            </a:r>
            <a:r>
              <a:rPr lang="en-US" altLang="zh-TW" sz="900" dirty="0"/>
              <a:t>–</a:t>
            </a:r>
            <a:r>
              <a:rPr lang="en-US" altLang="zh-TW" sz="900" dirty="0">
                <a:solidFill>
                  <a:srgbClr val="C00000"/>
                </a:solidFill>
              </a:rPr>
              <a:t>Scrum</a:t>
            </a:r>
            <a:r>
              <a:rPr lang="en-US" altLang="zh-TW" sz="900" dirty="0"/>
              <a:t>–</a:t>
            </a:r>
            <a:r>
              <a:rPr lang="en-US" altLang="zh-TW" sz="900" b="1" dirty="0"/>
              <a:t>Fall</a:t>
            </a:r>
            <a:r>
              <a:rPr lang="en-US" altLang="zh-TW" sz="900" dirty="0"/>
              <a:t> </a:t>
            </a:r>
            <a:endParaRPr lang="zh-TW" altLang="en-US" sz="9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AEAB682-4690-4624-A62B-6CFAB6B7DCBD}"/>
              </a:ext>
            </a:extLst>
          </p:cNvPr>
          <p:cNvCxnSpPr/>
          <p:nvPr/>
        </p:nvCxnSpPr>
        <p:spPr>
          <a:xfrm>
            <a:off x="1289228" y="3141429"/>
            <a:ext cx="6371082" cy="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0FA059A-987B-4B3E-B9CF-3F66BF91F5EC}"/>
              </a:ext>
            </a:extLst>
          </p:cNvPr>
          <p:cNvCxnSpPr/>
          <p:nvPr/>
        </p:nvCxnSpPr>
        <p:spPr>
          <a:xfrm>
            <a:off x="4514642" y="1160087"/>
            <a:ext cx="0" cy="3367278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9BF6F-C03D-4CC1-9EF6-112153D8CFC5}"/>
              </a:ext>
            </a:extLst>
          </p:cNvPr>
          <p:cNvSpPr/>
          <p:nvPr/>
        </p:nvSpPr>
        <p:spPr>
          <a:xfrm>
            <a:off x="3754786" y="4630983"/>
            <a:ext cx="15921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2014 - 2015</a:t>
            </a:r>
            <a:endParaRPr lang="zh-TW" altLang="en-US" sz="15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804788-290A-4185-A013-483154BE73FC}"/>
              </a:ext>
            </a:extLst>
          </p:cNvPr>
          <p:cNvSpPr/>
          <p:nvPr/>
        </p:nvSpPr>
        <p:spPr>
          <a:xfrm>
            <a:off x="2785484" y="5233415"/>
            <a:ext cx="347723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/>
              <a:t>凤凰项目</a:t>
            </a:r>
            <a:r>
              <a:rPr lang="en-US" altLang="zh-CN" b="1" dirty="0"/>
              <a:t>: </a:t>
            </a:r>
            <a:r>
              <a:rPr lang="zh-CN" altLang="en-US" b="1" dirty="0"/>
              <a:t>一个</a:t>
            </a:r>
            <a:r>
              <a:rPr lang="en-US" altLang="zh-CN" b="1" dirty="0"/>
              <a:t>IT</a:t>
            </a:r>
            <a:r>
              <a:rPr lang="zh-CN" altLang="en-US" b="1" dirty="0"/>
              <a:t>运维的传奇故事</a:t>
            </a:r>
            <a:endParaRPr lang="zh-CN" altLang="en-US" b="1" dirty="0">
              <a:hlinkClick r:id="rId3" tooltip="凤凰项目:一个IT运维的传奇故事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1F8F9F-A6AF-4FBF-A953-F020D174E929}"/>
              </a:ext>
            </a:extLst>
          </p:cNvPr>
          <p:cNvSpPr/>
          <p:nvPr/>
        </p:nvSpPr>
        <p:spPr>
          <a:xfrm>
            <a:off x="6724621" y="5256498"/>
            <a:ext cx="1627369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15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5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三步工作法 </a:t>
            </a:r>
            <a:r>
              <a:rPr lang="en-US" altLang="zh-TW" sz="15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CN" altLang="en-US" sz="15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hlinkClick r:id="rId3" tooltip="凤凰项目:一个IT运维的传奇故事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D769E5E-D5E6-499B-8930-A1E75C0054D6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262718" y="5418081"/>
            <a:ext cx="461903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3947B06-F160-4206-A468-7DA7397E28A2}"/>
              </a:ext>
            </a:extLst>
          </p:cNvPr>
          <p:cNvSpPr/>
          <p:nvPr/>
        </p:nvSpPr>
        <p:spPr>
          <a:xfrm>
            <a:off x="6281614" y="4839099"/>
            <a:ext cx="25630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的第一個 </a:t>
            </a:r>
            <a:r>
              <a:rPr lang="en-US" altLang="zh-TW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Framework</a:t>
            </a:r>
            <a:endParaRPr lang="zh-TW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898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2F0F010-FD40-49D7-AE20-AA66E20BB7C1}"/>
              </a:ext>
            </a:extLst>
          </p:cNvPr>
          <p:cNvSpPr/>
          <p:nvPr/>
        </p:nvSpPr>
        <p:spPr>
          <a:xfrm>
            <a:off x="1279987" y="976866"/>
            <a:ext cx="6858000" cy="321369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57BD3F-E5CB-4BB7-B956-23B9939D2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331" y="4294225"/>
            <a:ext cx="6858000" cy="1099475"/>
          </a:xfrm>
        </p:spPr>
        <p:txBody>
          <a:bodyPr>
            <a:normAutofit/>
          </a:bodyPr>
          <a:lstStyle/>
          <a:p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只專注在專案開發上的敏捷是不夠的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1F03E4D-653A-4CDF-9142-F60F72398615}"/>
              </a:ext>
            </a:extLst>
          </p:cNvPr>
          <p:cNvSpPr/>
          <p:nvPr/>
        </p:nvSpPr>
        <p:spPr>
          <a:xfrm>
            <a:off x="1464635" y="1080534"/>
            <a:ext cx="1209454" cy="34685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F8853-39A6-4798-B38A-986955EB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34" y="1102648"/>
            <a:ext cx="6469912" cy="287267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53DC65-AE81-465C-93DA-B015A828AB70}"/>
              </a:ext>
            </a:extLst>
          </p:cNvPr>
          <p:cNvSpPr/>
          <p:nvPr/>
        </p:nvSpPr>
        <p:spPr>
          <a:xfrm>
            <a:off x="3938005" y="4361063"/>
            <a:ext cx="218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Water</a:t>
            </a:r>
            <a:r>
              <a:rPr lang="en-US" altLang="zh-TW" dirty="0"/>
              <a:t> – </a:t>
            </a:r>
            <a:r>
              <a:rPr lang="en-US" altLang="zh-TW" dirty="0">
                <a:solidFill>
                  <a:srgbClr val="C00000"/>
                </a:solidFill>
              </a:rPr>
              <a:t>Scrum</a:t>
            </a:r>
            <a:r>
              <a:rPr lang="en-US" altLang="zh-TW" dirty="0"/>
              <a:t> – </a:t>
            </a:r>
            <a:r>
              <a:rPr lang="en-US" altLang="zh-TW" b="1" dirty="0"/>
              <a:t>Fall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64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2F9FCBE-3A23-4E76-B730-7460F7FC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20" y="2173681"/>
            <a:ext cx="3957148" cy="199086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E700E9-AF07-4CDA-99A9-0FEBD6E8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833917"/>
            <a:ext cx="3671894" cy="257783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B963FE-2923-440E-B938-C94AD08035D5}"/>
              </a:ext>
            </a:extLst>
          </p:cNvPr>
          <p:cNvSpPr/>
          <p:nvPr/>
        </p:nvSpPr>
        <p:spPr>
          <a:xfrm>
            <a:off x="4266054" y="3416864"/>
            <a:ext cx="557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endParaRPr lang="zh-TW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B31F59-BA2B-4C47-9C44-ACD4D793FB39}"/>
              </a:ext>
            </a:extLst>
          </p:cNvPr>
          <p:cNvSpPr/>
          <p:nvPr/>
        </p:nvSpPr>
        <p:spPr>
          <a:xfrm>
            <a:off x="6589008" y="1695418"/>
            <a:ext cx="13805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字形 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8186961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9E84855-1480-4D3F-B1AC-9C061AED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66" y="2209449"/>
            <a:ext cx="4515234" cy="2713044"/>
          </a:xfrm>
          <a:prstGeom prst="rect">
            <a:avLst/>
          </a:prstGeom>
        </p:spPr>
      </p:pic>
      <p:pic>
        <p:nvPicPr>
          <p:cNvPr id="1026" name="Picture 2" descr="https://ci4.googleusercontent.com/proxy/uyv_HNxdeFp-TyNMKtOwmVdInicaystWyZgoFQtmBblhAEHXNUnlinq2re_8J5sK8VVHpLhZ7l2nQZcLAkTaH3d9MNo6pA58q0833J7thQU93tl-rWjxlbIO6d0hI9D-OoBUE6NYAZvf0UqKSEhiCji5nRdn1V1fRL0eyV-VUDCOSOAOgmj4H8Sxo6wvd8zOBJb1=s0-d-e1-ft#http://upload-images.jianshu.io/upload_images/5241662-3be46e4d02e554d2.jpg?imageMogr2/auto-orient/strip%7CimageView2/2/w/1240">
            <a:extLst>
              <a:ext uri="{FF2B5EF4-FFF2-40B4-BE49-F238E27FC236}">
                <a16:creationId xmlns:a16="http://schemas.microsoft.com/office/drawing/2014/main" id="{FE9DEBD8-C6E0-4F6B-AD77-E60C75C0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1" y="2047953"/>
            <a:ext cx="4202177" cy="28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8B38E4-C23D-4FF1-8891-433BA66D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780" y="1777681"/>
            <a:ext cx="648653" cy="2702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6824FB-1DA2-40AF-A4B7-E44E1339F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781" y="4970197"/>
            <a:ext cx="520817" cy="3164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5776E8-767E-4735-AFCB-BF4F107FB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839" y="4174483"/>
            <a:ext cx="459462" cy="4594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8ACC74-61D3-4173-8D3B-97BCEE42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32" y="4265816"/>
            <a:ext cx="553589" cy="2767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E405F83-B497-476E-B6B4-8B8AC377E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64" y="1777681"/>
            <a:ext cx="754511" cy="27027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5DB7EF-DAC5-4CED-BA17-BB85EE754F88}"/>
              </a:ext>
            </a:extLst>
          </p:cNvPr>
          <p:cNvSpPr/>
          <p:nvPr/>
        </p:nvSpPr>
        <p:spPr>
          <a:xfrm>
            <a:off x="4478850" y="857250"/>
            <a:ext cx="74297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35541E-9D3D-4F09-82EA-CA49C1805D9E}"/>
              </a:ext>
            </a:extLst>
          </p:cNvPr>
          <p:cNvSpPr/>
          <p:nvPr/>
        </p:nvSpPr>
        <p:spPr>
          <a:xfrm>
            <a:off x="3275856" y="1700809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5A35713-0669-405D-8E26-4155AF6952AD}"/>
              </a:ext>
            </a:extLst>
          </p:cNvPr>
          <p:cNvSpPr/>
          <p:nvPr/>
        </p:nvSpPr>
        <p:spPr>
          <a:xfrm>
            <a:off x="3290480" y="4198277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147090B-A348-4A92-9126-472103EBD2EF}"/>
              </a:ext>
            </a:extLst>
          </p:cNvPr>
          <p:cNvSpPr/>
          <p:nvPr/>
        </p:nvSpPr>
        <p:spPr>
          <a:xfrm>
            <a:off x="1892797" y="4922494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DAF04DE-0E74-4D1E-B648-5B56B81217A1}"/>
              </a:ext>
            </a:extLst>
          </p:cNvPr>
          <p:cNvSpPr/>
          <p:nvPr/>
        </p:nvSpPr>
        <p:spPr>
          <a:xfrm>
            <a:off x="297592" y="1700809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0376229-6902-4D56-9491-4C46A25BA973}"/>
              </a:ext>
            </a:extLst>
          </p:cNvPr>
          <p:cNvSpPr/>
          <p:nvPr/>
        </p:nvSpPr>
        <p:spPr>
          <a:xfrm>
            <a:off x="153315" y="4222071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</p:spTree>
    <p:extLst>
      <p:ext uri="{BB962C8B-B14F-4D97-AF65-F5344CB8AC3E}">
        <p14:creationId xmlns:p14="http://schemas.microsoft.com/office/powerpoint/2010/main" val="128203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3569-97D5-4EE1-9F5F-592D19BED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266" y="2757415"/>
            <a:ext cx="7886700" cy="993775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要如何才能看見全貌呢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45B059-84EB-493B-88C6-8E45002D42DD}"/>
              </a:ext>
            </a:extLst>
          </p:cNvPr>
          <p:cNvSpPr/>
          <p:nvPr/>
        </p:nvSpPr>
        <p:spPr>
          <a:xfrm>
            <a:off x="679613" y="2511942"/>
            <a:ext cx="7742353" cy="148472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690817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i4.googleusercontent.com/proxy/uyv_HNxdeFp-TyNMKtOwmVdInicaystWyZgoFQtmBblhAEHXNUnlinq2re_8J5sK8VVHpLhZ7l2nQZcLAkTaH3d9MNo6pA58q0833J7thQU93tl-rWjxlbIO6d0hI9D-OoBUE6NYAZvf0UqKSEhiCji5nRdn1V1fRL0eyV-VUDCOSOAOgmj4H8Sxo6wvd8zOBJb1=s0-d-e1-ft#http://upload-images.jianshu.io/upload_images/5241662-3be46e4d02e554d2.jpg?imageMogr2/auto-orient/strip%7CimageView2/2/w/1240">
            <a:extLst>
              <a:ext uri="{FF2B5EF4-FFF2-40B4-BE49-F238E27FC236}">
                <a16:creationId xmlns:a16="http://schemas.microsoft.com/office/drawing/2014/main" id="{FE9DEBD8-C6E0-4F6B-AD77-E60C75C0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1" y="2047953"/>
            <a:ext cx="4202177" cy="28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8B38E4-C23D-4FF1-8891-433BA66D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80" y="1777681"/>
            <a:ext cx="648653" cy="2702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6824FB-1DA2-40AF-A4B7-E44E1339F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781" y="4970197"/>
            <a:ext cx="520817" cy="3164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5776E8-767E-4735-AFCB-BF4F107FB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39" y="4174483"/>
            <a:ext cx="459462" cy="4594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8ACC74-61D3-4173-8D3B-97BCEE42C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32" y="4265816"/>
            <a:ext cx="553589" cy="2767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E405F83-B497-476E-B6B4-8B8AC377E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64" y="1777681"/>
            <a:ext cx="754511" cy="27027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5DB7EF-DAC5-4CED-BA17-BB85EE754F88}"/>
              </a:ext>
            </a:extLst>
          </p:cNvPr>
          <p:cNvSpPr/>
          <p:nvPr/>
        </p:nvSpPr>
        <p:spPr>
          <a:xfrm>
            <a:off x="4478850" y="857250"/>
            <a:ext cx="74297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35541E-9D3D-4F09-82EA-CA49C1805D9E}"/>
              </a:ext>
            </a:extLst>
          </p:cNvPr>
          <p:cNvSpPr/>
          <p:nvPr/>
        </p:nvSpPr>
        <p:spPr>
          <a:xfrm>
            <a:off x="3275856" y="1700809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5A35713-0669-405D-8E26-4155AF6952AD}"/>
              </a:ext>
            </a:extLst>
          </p:cNvPr>
          <p:cNvSpPr/>
          <p:nvPr/>
        </p:nvSpPr>
        <p:spPr>
          <a:xfrm>
            <a:off x="3290480" y="4198277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147090B-A348-4A92-9126-472103EBD2EF}"/>
              </a:ext>
            </a:extLst>
          </p:cNvPr>
          <p:cNvSpPr/>
          <p:nvPr/>
        </p:nvSpPr>
        <p:spPr>
          <a:xfrm>
            <a:off x="1892797" y="4922494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DAF04DE-0E74-4D1E-B648-5B56B81217A1}"/>
              </a:ext>
            </a:extLst>
          </p:cNvPr>
          <p:cNvSpPr/>
          <p:nvPr/>
        </p:nvSpPr>
        <p:spPr>
          <a:xfrm>
            <a:off x="297592" y="1700809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0376229-6902-4D56-9491-4C46A25BA973}"/>
              </a:ext>
            </a:extLst>
          </p:cNvPr>
          <p:cNvSpPr/>
          <p:nvPr/>
        </p:nvSpPr>
        <p:spPr>
          <a:xfrm>
            <a:off x="153315" y="4222071"/>
            <a:ext cx="784782" cy="4118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D7FE7-9373-44D1-8DC8-12FEBF50F2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88025" y="2621709"/>
          <a:ext cx="4248471" cy="188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50">
                  <a:extLst>
                    <a:ext uri="{9D8B030D-6E8A-4147-A177-3AD203B41FA5}">
                      <a16:colId xmlns:a16="http://schemas.microsoft.com/office/drawing/2014/main" val="2414759146"/>
                    </a:ext>
                  </a:extLst>
                </a:gridCol>
                <a:gridCol w="488286">
                  <a:extLst>
                    <a:ext uri="{9D8B030D-6E8A-4147-A177-3AD203B41FA5}">
                      <a16:colId xmlns:a16="http://schemas.microsoft.com/office/drawing/2014/main" val="83640269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5405319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55272936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7528745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769552563"/>
                    </a:ext>
                  </a:extLst>
                </a:gridCol>
                <a:gridCol w="432047">
                  <a:extLst>
                    <a:ext uri="{9D8B030D-6E8A-4147-A177-3AD203B41FA5}">
                      <a16:colId xmlns:a16="http://schemas.microsoft.com/office/drawing/2014/main" val="183686198"/>
                    </a:ext>
                  </a:extLst>
                </a:gridCol>
              </a:tblGrid>
              <a:tr h="672684"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0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requirement</a:t>
                      </a:r>
                      <a:endParaRPr lang="zh-TW" altLang="en-US" sz="1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0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Plan</a:t>
                      </a:r>
                      <a:endParaRPr lang="zh-TW" altLang="en-US" sz="1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coding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0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test</a:t>
                      </a:r>
                      <a:endParaRPr lang="zh-TW" altLang="en-US" sz="1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運維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Operation</a:t>
                      </a:r>
                      <a:endParaRPr lang="zh-TW" altLang="en-US" sz="9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</a:t>
                      </a:r>
                      <a:endParaRPr lang="en-US" altLang="zh-TW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0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Monitor</a:t>
                      </a:r>
                      <a:endParaRPr lang="zh-TW" altLang="en-US" sz="1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84046"/>
                  </a:ext>
                </a:extLst>
              </a:tr>
              <a:tr h="1214728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78690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A5DBFDA-45DC-4626-96D1-4AD0FBA3D302}"/>
              </a:ext>
            </a:extLst>
          </p:cNvPr>
          <p:cNvSpPr/>
          <p:nvPr/>
        </p:nvSpPr>
        <p:spPr>
          <a:xfrm>
            <a:off x="4788025" y="2621709"/>
            <a:ext cx="4248471" cy="1887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4DBA4A-A218-40EC-A025-0252799A35DD}"/>
              </a:ext>
            </a:extLst>
          </p:cNvPr>
          <p:cNvSpPr/>
          <p:nvPr/>
        </p:nvSpPr>
        <p:spPr>
          <a:xfrm>
            <a:off x="6538768" y="2047953"/>
            <a:ext cx="100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Kanban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0247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9E84855-1480-4D3F-B1AC-9C061AED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385" y="2132856"/>
            <a:ext cx="4515234" cy="27130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5DB7EF-DAC5-4CED-BA17-BB85EE754F88}"/>
              </a:ext>
            </a:extLst>
          </p:cNvPr>
          <p:cNvSpPr/>
          <p:nvPr/>
        </p:nvSpPr>
        <p:spPr>
          <a:xfrm>
            <a:off x="4478850" y="857250"/>
            <a:ext cx="74297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94DEF72-420B-458E-B955-E6F4886CFC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76057" y="2143017"/>
          <a:ext cx="3552055" cy="1699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411">
                  <a:extLst>
                    <a:ext uri="{9D8B030D-6E8A-4147-A177-3AD203B41FA5}">
                      <a16:colId xmlns:a16="http://schemas.microsoft.com/office/drawing/2014/main" val="2414759146"/>
                    </a:ext>
                  </a:extLst>
                </a:gridCol>
                <a:gridCol w="710411">
                  <a:extLst>
                    <a:ext uri="{9D8B030D-6E8A-4147-A177-3AD203B41FA5}">
                      <a16:colId xmlns:a16="http://schemas.microsoft.com/office/drawing/2014/main" val="836402691"/>
                    </a:ext>
                  </a:extLst>
                </a:gridCol>
                <a:gridCol w="883434">
                  <a:extLst>
                    <a:ext uri="{9D8B030D-6E8A-4147-A177-3AD203B41FA5}">
                      <a16:colId xmlns:a16="http://schemas.microsoft.com/office/drawing/2014/main" val="155405319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552729362"/>
                    </a:ext>
                  </a:extLst>
                </a:gridCol>
                <a:gridCol w="527719">
                  <a:extLst>
                    <a:ext uri="{9D8B030D-6E8A-4147-A177-3AD203B41FA5}">
                      <a16:colId xmlns:a16="http://schemas.microsoft.com/office/drawing/2014/main" val="183686198"/>
                    </a:ext>
                  </a:extLst>
                </a:gridCol>
              </a:tblGrid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</a:t>
                      </a:r>
                      <a:endParaRPr lang="en-US" altLang="zh-TW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requirement</a:t>
                      </a:r>
                      <a:endParaRPr lang="zh-TW" altLang="en-US" sz="11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</a:t>
                      </a:r>
                      <a:endParaRPr lang="en-US" altLang="zh-TW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Plan</a:t>
                      </a:r>
                      <a:endParaRPr lang="zh-TW" altLang="en-US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</a:t>
                      </a:r>
                      <a:endParaRPr lang="en-US" altLang="zh-TW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coding</a:t>
                      </a:r>
                      <a:endParaRPr lang="zh-TW" altLang="en-US" sz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r>
                        <a:rPr lang="en-US" altLang="zh-TW" sz="18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test</a:t>
                      </a:r>
                      <a:endParaRPr lang="zh-TW" altLang="en-US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84046"/>
                  </a:ext>
                </a:extLst>
              </a:tr>
              <a:tr h="990731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78690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2E89074-5528-444B-BE93-21F9B3E0F1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71730" y="3589749"/>
          <a:ext cx="3553140" cy="1691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496">
                  <a:extLst>
                    <a:ext uri="{9D8B030D-6E8A-4147-A177-3AD203B41FA5}">
                      <a16:colId xmlns:a16="http://schemas.microsoft.com/office/drawing/2014/main" val="2414759146"/>
                    </a:ext>
                  </a:extLst>
                </a:gridCol>
                <a:gridCol w="710411">
                  <a:extLst>
                    <a:ext uri="{9D8B030D-6E8A-4147-A177-3AD203B41FA5}">
                      <a16:colId xmlns:a16="http://schemas.microsoft.com/office/drawing/2014/main" val="836402691"/>
                    </a:ext>
                  </a:extLst>
                </a:gridCol>
                <a:gridCol w="883434">
                  <a:extLst>
                    <a:ext uri="{9D8B030D-6E8A-4147-A177-3AD203B41FA5}">
                      <a16:colId xmlns:a16="http://schemas.microsoft.com/office/drawing/2014/main" val="155405319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552729362"/>
                    </a:ext>
                  </a:extLst>
                </a:gridCol>
                <a:gridCol w="527719">
                  <a:extLst>
                    <a:ext uri="{9D8B030D-6E8A-4147-A177-3AD203B41FA5}">
                      <a16:colId xmlns:a16="http://schemas.microsoft.com/office/drawing/2014/main" val="1836861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</a:t>
                      </a:r>
                    </a:p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Defect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布署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Deploy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運維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Operation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</a:t>
                      </a:r>
                      <a:endParaRPr lang="en-US" alt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Monitor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184046"/>
                  </a:ext>
                </a:extLst>
              </a:tr>
              <a:tr h="990731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7869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80F7B8B-9AA8-4670-9C71-5942D55750D6}"/>
              </a:ext>
            </a:extLst>
          </p:cNvPr>
          <p:cNvSpPr/>
          <p:nvPr/>
        </p:nvSpPr>
        <p:spPr>
          <a:xfrm>
            <a:off x="5076057" y="2132857"/>
            <a:ext cx="3552055" cy="3087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4E2308D8-719B-4023-A9D6-0ED846DC8814}"/>
              </a:ext>
            </a:extLst>
          </p:cNvPr>
          <p:cNvSpPr/>
          <p:nvPr/>
        </p:nvSpPr>
        <p:spPr>
          <a:xfrm>
            <a:off x="8740285" y="3164649"/>
            <a:ext cx="288032" cy="86409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箭號: 弧形右彎 6">
            <a:extLst>
              <a:ext uri="{FF2B5EF4-FFF2-40B4-BE49-F238E27FC236}">
                <a16:creationId xmlns:a16="http://schemas.microsoft.com/office/drawing/2014/main" id="{BDE62D38-6197-4AFA-98C0-FE36D26BC88D}"/>
              </a:ext>
            </a:extLst>
          </p:cNvPr>
          <p:cNvSpPr/>
          <p:nvPr/>
        </p:nvSpPr>
        <p:spPr>
          <a:xfrm flipV="1">
            <a:off x="4677007" y="2830149"/>
            <a:ext cx="321110" cy="93605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325EB4-04DF-4E3E-A931-1CC395B315D5}"/>
              </a:ext>
            </a:extLst>
          </p:cNvPr>
          <p:cNvSpPr/>
          <p:nvPr/>
        </p:nvSpPr>
        <p:spPr>
          <a:xfrm>
            <a:off x="6516216" y="1700809"/>
            <a:ext cx="100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Kanban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4839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B674A7E-4989-4229-B6F0-9908DBD033C7}"/>
              </a:ext>
            </a:extLst>
          </p:cNvPr>
          <p:cNvSpPr/>
          <p:nvPr/>
        </p:nvSpPr>
        <p:spPr>
          <a:xfrm>
            <a:off x="6162096" y="4298315"/>
            <a:ext cx="2711374" cy="10266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FD9A36-8F0F-4F5F-A753-0AD2B05BC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5013" y="3143250"/>
            <a:ext cx="2058987" cy="993775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持续改善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E29E1B1-5473-4ABE-9537-FFAF5FE3D2A2}"/>
              </a:ext>
            </a:extLst>
          </p:cNvPr>
          <p:cNvSpPr/>
          <p:nvPr/>
        </p:nvSpPr>
        <p:spPr>
          <a:xfrm>
            <a:off x="857579" y="1969975"/>
            <a:ext cx="3579598" cy="3482288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950CD2-88BD-4B64-846E-567761572E9B}"/>
              </a:ext>
            </a:extLst>
          </p:cNvPr>
          <p:cNvSpPr/>
          <p:nvPr/>
        </p:nvSpPr>
        <p:spPr>
          <a:xfrm rot="2976355">
            <a:off x="1695863" y="3817102"/>
            <a:ext cx="712054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25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Kanban</a:t>
            </a:r>
            <a:endParaRPr lang="zh-TW" altLang="en-US" sz="1125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01B7DD-4D9B-4F13-AA8F-E678F9D3399A}"/>
              </a:ext>
            </a:extLst>
          </p:cNvPr>
          <p:cNvSpPr/>
          <p:nvPr/>
        </p:nvSpPr>
        <p:spPr>
          <a:xfrm>
            <a:off x="2342380" y="2166731"/>
            <a:ext cx="732893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112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1DA99D8-72DB-45E4-8CED-BBDCC6950E34}"/>
              </a:ext>
            </a:extLst>
          </p:cNvPr>
          <p:cNvSpPr/>
          <p:nvPr/>
        </p:nvSpPr>
        <p:spPr>
          <a:xfrm>
            <a:off x="1080091" y="2538139"/>
            <a:ext cx="3240360" cy="2914123"/>
          </a:xfrm>
          <a:prstGeom prst="ellipse">
            <a:avLst/>
          </a:prstGeom>
          <a:solidFill>
            <a:srgbClr val="7030A0"/>
          </a:solidFill>
          <a:ln>
            <a:solidFill>
              <a:schemeClr val="bg1">
                <a:lumMod val="9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4C8887A-C511-4BC6-9C03-A6EB844AE621}"/>
              </a:ext>
            </a:extLst>
          </p:cNvPr>
          <p:cNvSpPr/>
          <p:nvPr/>
        </p:nvSpPr>
        <p:spPr>
          <a:xfrm>
            <a:off x="1412681" y="3096124"/>
            <a:ext cx="2592288" cy="23561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76D24EF-0F58-4F4A-9C2A-69129779BF33}"/>
              </a:ext>
            </a:extLst>
          </p:cNvPr>
          <p:cNvSpPr/>
          <p:nvPr/>
        </p:nvSpPr>
        <p:spPr>
          <a:xfrm>
            <a:off x="1688119" y="3546252"/>
            <a:ext cx="2024305" cy="19060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066196-8DF0-480F-9A1F-9F2989F72CA9}"/>
              </a:ext>
            </a:extLst>
          </p:cNvPr>
          <p:cNvSpPr/>
          <p:nvPr/>
        </p:nvSpPr>
        <p:spPr>
          <a:xfrm>
            <a:off x="2051890" y="2608384"/>
            <a:ext cx="133562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  <a:endParaRPr lang="en-US" altLang="zh-TW" sz="1125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Thinking</a:t>
            </a:r>
            <a:endParaRPr lang="zh-TW" altLang="en-US" sz="112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753B8D-BEA1-4E2A-92E0-20ACCEECEB53}"/>
              </a:ext>
            </a:extLst>
          </p:cNvPr>
          <p:cNvSpPr/>
          <p:nvPr/>
        </p:nvSpPr>
        <p:spPr>
          <a:xfrm>
            <a:off x="2301156" y="3194670"/>
            <a:ext cx="83708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r>
              <a:rPr lang="en-US" altLang="zh-TW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Lean</a:t>
            </a:r>
            <a:endParaRPr lang="zh-TW" altLang="en-US" sz="112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D9BD905-8076-45AE-AB0C-852B295DBB18}"/>
              </a:ext>
            </a:extLst>
          </p:cNvPr>
          <p:cNvSpPr/>
          <p:nvPr/>
        </p:nvSpPr>
        <p:spPr>
          <a:xfrm>
            <a:off x="1944187" y="4050307"/>
            <a:ext cx="1512168" cy="1414376"/>
          </a:xfrm>
          <a:prstGeom prst="ellipse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A015B4-2484-4410-A514-039E79C8B6D5}"/>
              </a:ext>
            </a:extLst>
          </p:cNvPr>
          <p:cNvSpPr/>
          <p:nvPr/>
        </p:nvSpPr>
        <p:spPr>
          <a:xfrm>
            <a:off x="2305817" y="3677775"/>
            <a:ext cx="869149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 </a:t>
            </a:r>
            <a:r>
              <a:rPr lang="en-US" altLang="zh-TW" sz="1125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Agile</a:t>
            </a:r>
            <a:endParaRPr lang="zh-TW" altLang="en-US" sz="112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F099A2-7703-4A58-87F2-D15DB79DF20B}"/>
              </a:ext>
            </a:extLst>
          </p:cNvPr>
          <p:cNvSpPr/>
          <p:nvPr/>
        </p:nvSpPr>
        <p:spPr>
          <a:xfrm>
            <a:off x="2311082" y="4678323"/>
            <a:ext cx="713657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25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SCRUM</a:t>
            </a:r>
            <a:endParaRPr lang="zh-TW" altLang="en-US" sz="1125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8128CD6-363A-4F51-AB45-A50E1A1D6BAA}"/>
              </a:ext>
            </a:extLst>
          </p:cNvPr>
          <p:cNvSpPr/>
          <p:nvPr/>
        </p:nvSpPr>
        <p:spPr>
          <a:xfrm rot="19409647">
            <a:off x="1826112" y="3253910"/>
            <a:ext cx="451558" cy="13918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BD530F-A736-4D3E-A12E-619604BE183A}"/>
              </a:ext>
            </a:extLst>
          </p:cNvPr>
          <p:cNvSpPr/>
          <p:nvPr/>
        </p:nvSpPr>
        <p:spPr>
          <a:xfrm rot="2976355">
            <a:off x="1709189" y="3839569"/>
            <a:ext cx="712054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25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Kanban</a:t>
            </a:r>
            <a:endParaRPr lang="zh-TW" altLang="en-US" sz="1125" dirty="0">
              <a:solidFill>
                <a:schemeClr val="bg1"/>
              </a:solidFill>
            </a:endParaRPr>
          </a:p>
        </p:txBody>
      </p:sp>
      <p:sp>
        <p:nvSpPr>
          <p:cNvPr id="17" name="箭號: 有線條的向右箭號 16">
            <a:extLst>
              <a:ext uri="{FF2B5EF4-FFF2-40B4-BE49-F238E27FC236}">
                <a16:creationId xmlns:a16="http://schemas.microsoft.com/office/drawing/2014/main" id="{D89D2344-1302-41B2-952F-1204D4AA5870}"/>
              </a:ext>
            </a:extLst>
          </p:cNvPr>
          <p:cNvSpPr/>
          <p:nvPr/>
        </p:nvSpPr>
        <p:spPr>
          <a:xfrm>
            <a:off x="4739864" y="3269163"/>
            <a:ext cx="842911" cy="725590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想法泡泡: 雲朵 18">
            <a:extLst>
              <a:ext uri="{FF2B5EF4-FFF2-40B4-BE49-F238E27FC236}">
                <a16:creationId xmlns:a16="http://schemas.microsoft.com/office/drawing/2014/main" id="{90263578-C96C-43E4-8E7C-782839CC3922}"/>
              </a:ext>
            </a:extLst>
          </p:cNvPr>
          <p:cNvSpPr/>
          <p:nvPr/>
        </p:nvSpPr>
        <p:spPr>
          <a:xfrm>
            <a:off x="7345837" y="1968509"/>
            <a:ext cx="1145357" cy="638816"/>
          </a:xfrm>
          <a:prstGeom prst="cloudCallout">
            <a:avLst>
              <a:gd name="adj1" fmla="val -51080"/>
              <a:gd name="adj2" fmla="val 131119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rgbClr val="C00000"/>
                </a:solidFill>
              </a:rPr>
              <a:t>HOW</a:t>
            </a:r>
            <a:r>
              <a:rPr lang="zh-TW" altLang="en-US" sz="1500" dirty="0">
                <a:solidFill>
                  <a:srgbClr val="C00000"/>
                </a:solidFill>
              </a:rPr>
              <a:t> </a:t>
            </a:r>
            <a:r>
              <a:rPr lang="en-US" altLang="zh-TW" sz="1500" dirty="0">
                <a:solidFill>
                  <a:srgbClr val="C00000"/>
                </a:solidFill>
              </a:rPr>
              <a:t>?</a:t>
            </a:r>
            <a:endParaRPr lang="zh-TW" altLang="en-US" sz="1500" dirty="0">
              <a:solidFill>
                <a:srgbClr val="C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3403D6-5F7E-4E61-AFAA-874E95A1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15" y="4357229"/>
            <a:ext cx="2604135" cy="9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63D86CF8-1DA3-43C2-9F7A-6881EC4632A0}"/>
              </a:ext>
            </a:extLst>
          </p:cNvPr>
          <p:cNvSpPr/>
          <p:nvPr/>
        </p:nvSpPr>
        <p:spPr>
          <a:xfrm>
            <a:off x="1196163" y="3716456"/>
            <a:ext cx="5646505" cy="5241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1686FE-6D90-43DE-BFE0-43042A634024}"/>
              </a:ext>
            </a:extLst>
          </p:cNvPr>
          <p:cNvSpPr/>
          <p:nvPr/>
        </p:nvSpPr>
        <p:spPr>
          <a:xfrm>
            <a:off x="1196163" y="1757519"/>
            <a:ext cx="5646505" cy="5241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2BB578F-0459-4077-8642-1116FC927C35}"/>
              </a:ext>
            </a:extLst>
          </p:cNvPr>
          <p:cNvSpPr/>
          <p:nvPr/>
        </p:nvSpPr>
        <p:spPr>
          <a:xfrm>
            <a:off x="1196163" y="1750385"/>
            <a:ext cx="5646505" cy="389949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9" name="圖說文字: 向左箭號 78">
            <a:extLst>
              <a:ext uri="{FF2B5EF4-FFF2-40B4-BE49-F238E27FC236}">
                <a16:creationId xmlns:a16="http://schemas.microsoft.com/office/drawing/2014/main" id="{C2C68EAD-BC86-441E-A843-F86B4656354D}"/>
              </a:ext>
            </a:extLst>
          </p:cNvPr>
          <p:cNvSpPr/>
          <p:nvPr/>
        </p:nvSpPr>
        <p:spPr>
          <a:xfrm>
            <a:off x="7208875" y="4507930"/>
            <a:ext cx="1419446" cy="53428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9925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C00000"/>
              </a:solidFill>
            </a:endParaRPr>
          </a:p>
        </p:txBody>
      </p:sp>
      <p:sp>
        <p:nvSpPr>
          <p:cNvPr id="78" name="圖說文字: 向左箭號 77">
            <a:extLst>
              <a:ext uri="{FF2B5EF4-FFF2-40B4-BE49-F238E27FC236}">
                <a16:creationId xmlns:a16="http://schemas.microsoft.com/office/drawing/2014/main" id="{8FD8FE1F-5E7C-478A-A134-3E76E2137896}"/>
              </a:ext>
            </a:extLst>
          </p:cNvPr>
          <p:cNvSpPr/>
          <p:nvPr/>
        </p:nvSpPr>
        <p:spPr>
          <a:xfrm>
            <a:off x="7208875" y="2683392"/>
            <a:ext cx="1419446" cy="53428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9925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87109-D398-4F1A-887E-BC23C0A2E8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0"/>
            <a:ext cx="7886700" cy="600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持續改善看板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AC8365-2356-4365-A273-68E3D81710AB}"/>
              </a:ext>
            </a:extLst>
          </p:cNvPr>
          <p:cNvSpPr/>
          <p:nvPr/>
        </p:nvSpPr>
        <p:spPr>
          <a:xfrm>
            <a:off x="1391423" y="1807259"/>
            <a:ext cx="8258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i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MMF</a:t>
            </a:r>
          </a:p>
          <a:p>
            <a:pPr algn="ctr"/>
            <a:r>
              <a:rPr lang="en-US" altLang="zh-TW" sz="1350" i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Backlog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75CA9B-BB55-4E29-BEAF-9B5BFB70D313}"/>
              </a:ext>
            </a:extLst>
          </p:cNvPr>
          <p:cNvSpPr/>
          <p:nvPr/>
        </p:nvSpPr>
        <p:spPr>
          <a:xfrm>
            <a:off x="2373046" y="1807259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i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MMF</a:t>
            </a:r>
          </a:p>
          <a:p>
            <a:pPr algn="ctr"/>
            <a:r>
              <a:rPr lang="zh-TW" altLang="en-US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計畫分析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08849-FEC1-43AC-81CA-6120F0D733BD}"/>
              </a:ext>
            </a:extLst>
          </p:cNvPr>
          <p:cNvSpPr/>
          <p:nvPr/>
        </p:nvSpPr>
        <p:spPr>
          <a:xfrm>
            <a:off x="3205044" y="1807259"/>
            <a:ext cx="8258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sz="13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350" i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Backlog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4BD12A-CB12-4FAE-9890-0E7504C9D666}"/>
              </a:ext>
            </a:extLst>
          </p:cNvPr>
          <p:cNvSpPr/>
          <p:nvPr/>
        </p:nvSpPr>
        <p:spPr>
          <a:xfrm>
            <a:off x="4065870" y="1807259"/>
            <a:ext cx="530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13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細節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C98561-EAA2-4274-BC32-5A3DC52605CC}"/>
              </a:ext>
            </a:extLst>
          </p:cNvPr>
          <p:cNvSpPr/>
          <p:nvPr/>
        </p:nvSpPr>
        <p:spPr>
          <a:xfrm>
            <a:off x="4652633" y="1807259"/>
            <a:ext cx="5950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Build</a:t>
            </a:r>
          </a:p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3C4F26-4E7D-46FB-897B-10D85272069C}"/>
              </a:ext>
            </a:extLst>
          </p:cNvPr>
          <p:cNvSpPr/>
          <p:nvPr/>
        </p:nvSpPr>
        <p:spPr>
          <a:xfrm>
            <a:off x="5242955" y="1911133"/>
            <a:ext cx="5137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UAT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667F86-D786-4CE2-8BFE-925A0E4629DC}"/>
              </a:ext>
            </a:extLst>
          </p:cNvPr>
          <p:cNvSpPr/>
          <p:nvPr/>
        </p:nvSpPr>
        <p:spPr>
          <a:xfrm>
            <a:off x="5917407" y="1796967"/>
            <a:ext cx="769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Ready</a:t>
            </a:r>
          </a:p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BAT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8BD95AE-6067-46CB-B0EC-FFA1D4C8C0D0}"/>
              </a:ext>
            </a:extLst>
          </p:cNvPr>
          <p:cNvCxnSpPr>
            <a:cxnSpLocks/>
          </p:cNvCxnSpPr>
          <p:nvPr/>
        </p:nvCxnSpPr>
        <p:spPr>
          <a:xfrm>
            <a:off x="2290902" y="1750384"/>
            <a:ext cx="0" cy="38994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6BD28DE-2687-4999-8DF3-C0A7638B7BA9}"/>
              </a:ext>
            </a:extLst>
          </p:cNvPr>
          <p:cNvCxnSpPr>
            <a:cxnSpLocks/>
          </p:cNvCxnSpPr>
          <p:nvPr/>
        </p:nvCxnSpPr>
        <p:spPr>
          <a:xfrm flipH="1">
            <a:off x="3224054" y="1750385"/>
            <a:ext cx="3072" cy="3899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82615D5-6713-44CA-8B9A-4430BD551D8D}"/>
              </a:ext>
            </a:extLst>
          </p:cNvPr>
          <p:cNvCxnSpPr>
            <a:cxnSpLocks/>
            <a:stCxn id="80" idx="0"/>
            <a:endCxn id="80" idx="2"/>
          </p:cNvCxnSpPr>
          <p:nvPr/>
        </p:nvCxnSpPr>
        <p:spPr>
          <a:xfrm>
            <a:off x="4019416" y="1750385"/>
            <a:ext cx="0" cy="3899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7AA30F7-E7DC-4A48-870B-1A0F94A93FA5}"/>
              </a:ext>
            </a:extLst>
          </p:cNvPr>
          <p:cNvCxnSpPr>
            <a:cxnSpLocks/>
          </p:cNvCxnSpPr>
          <p:nvPr/>
        </p:nvCxnSpPr>
        <p:spPr>
          <a:xfrm>
            <a:off x="4652833" y="1750385"/>
            <a:ext cx="0" cy="3899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08AFD06-54DC-4708-BC67-BCC679418BFD}"/>
              </a:ext>
            </a:extLst>
          </p:cNvPr>
          <p:cNvCxnSpPr>
            <a:cxnSpLocks/>
          </p:cNvCxnSpPr>
          <p:nvPr/>
        </p:nvCxnSpPr>
        <p:spPr>
          <a:xfrm>
            <a:off x="5266006" y="1750385"/>
            <a:ext cx="0" cy="3899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ABAEB8-1B7C-4951-88B1-057F2632A3AD}"/>
              </a:ext>
            </a:extLst>
          </p:cNvPr>
          <p:cNvCxnSpPr>
            <a:cxnSpLocks/>
          </p:cNvCxnSpPr>
          <p:nvPr/>
        </p:nvCxnSpPr>
        <p:spPr>
          <a:xfrm>
            <a:off x="5757360" y="1750385"/>
            <a:ext cx="6604" cy="3899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552CFB4-68C2-4FEF-9E1D-CA4606FDD369}"/>
              </a:ext>
            </a:extLst>
          </p:cNvPr>
          <p:cNvCxnSpPr/>
          <p:nvPr/>
        </p:nvCxnSpPr>
        <p:spPr>
          <a:xfrm>
            <a:off x="1196163" y="2292006"/>
            <a:ext cx="560601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3F91939E-8836-4A58-986F-8145EBD4E8CD}"/>
              </a:ext>
            </a:extLst>
          </p:cNvPr>
          <p:cNvCxnSpPr>
            <a:cxnSpLocks/>
            <a:stCxn id="80" idx="1"/>
            <a:endCxn id="80" idx="3"/>
          </p:cNvCxnSpPr>
          <p:nvPr/>
        </p:nvCxnSpPr>
        <p:spPr>
          <a:xfrm>
            <a:off x="1196163" y="3700130"/>
            <a:ext cx="564650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53E3E86F-46EF-427F-87BC-4E86FA108B7D}"/>
              </a:ext>
            </a:extLst>
          </p:cNvPr>
          <p:cNvSpPr/>
          <p:nvPr/>
        </p:nvSpPr>
        <p:spPr>
          <a:xfrm>
            <a:off x="1377825" y="3767800"/>
            <a:ext cx="8258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350" i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Backlog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B269574-3D60-41C1-B6A2-4EDA1680470A}"/>
              </a:ext>
            </a:extLst>
          </p:cNvPr>
          <p:cNvSpPr/>
          <p:nvPr/>
        </p:nvSpPr>
        <p:spPr>
          <a:xfrm>
            <a:off x="2498496" y="38716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预备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360B1DD-3EBE-466A-B996-1FCE633092E9}"/>
              </a:ext>
            </a:extLst>
          </p:cNvPr>
          <p:cNvSpPr/>
          <p:nvPr/>
        </p:nvSpPr>
        <p:spPr>
          <a:xfrm>
            <a:off x="3270713" y="3761852"/>
            <a:ext cx="6431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介绍</a:t>
            </a:r>
            <a:endParaRPr lang="en-US" altLang="zh-TW" sz="135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13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282BCBC-560E-4B06-977C-217C48410FC9}"/>
              </a:ext>
            </a:extLst>
          </p:cNvPr>
          <p:cNvSpPr/>
          <p:nvPr/>
        </p:nvSpPr>
        <p:spPr>
          <a:xfrm>
            <a:off x="4060546" y="3733174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观察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58699CC-F729-4B0F-8337-81E655A883B8}"/>
              </a:ext>
            </a:extLst>
          </p:cNvPr>
          <p:cNvSpPr/>
          <p:nvPr/>
        </p:nvSpPr>
        <p:spPr>
          <a:xfrm>
            <a:off x="4682188" y="386189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转换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EC3EF83-07AB-442B-B721-659FCBB17D3C}"/>
              </a:ext>
            </a:extLst>
          </p:cNvPr>
          <p:cNvSpPr/>
          <p:nvPr/>
        </p:nvSpPr>
        <p:spPr>
          <a:xfrm>
            <a:off x="5249529" y="386189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测量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514CAAE-D75B-482D-ABA0-242C2FB08E6D}"/>
              </a:ext>
            </a:extLst>
          </p:cNvPr>
          <p:cNvSpPr/>
          <p:nvPr/>
        </p:nvSpPr>
        <p:spPr>
          <a:xfrm>
            <a:off x="5988760" y="3871673"/>
            <a:ext cx="5886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C712CE4-A41F-408E-8E8A-118A87A07A95}"/>
              </a:ext>
            </a:extLst>
          </p:cNvPr>
          <p:cNvSpPr/>
          <p:nvPr/>
        </p:nvSpPr>
        <p:spPr>
          <a:xfrm>
            <a:off x="7679377" y="2812036"/>
            <a:ext cx="8771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发布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看板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0E25FD7-4B82-433B-A986-19E22288A461}"/>
              </a:ext>
            </a:extLst>
          </p:cNvPr>
          <p:cNvSpPr/>
          <p:nvPr/>
        </p:nvSpPr>
        <p:spPr>
          <a:xfrm>
            <a:off x="7574882" y="4636573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改进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看板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E06EEAB-A520-48CE-985E-9EA1F5322D39}"/>
              </a:ext>
            </a:extLst>
          </p:cNvPr>
          <p:cNvSpPr/>
          <p:nvPr/>
        </p:nvSpPr>
        <p:spPr>
          <a:xfrm>
            <a:off x="1127738" y="5706749"/>
            <a:ext cx="28818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Minimum Marketable Features (MMF)</a:t>
            </a:r>
            <a:endParaRPr lang="zh-TW" altLang="en-US" sz="1350" dirty="0"/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132E3BC-2B51-46F1-985C-CF20DC41898C}"/>
              </a:ext>
            </a:extLst>
          </p:cNvPr>
          <p:cNvCxnSpPr>
            <a:cxnSpLocks/>
          </p:cNvCxnSpPr>
          <p:nvPr/>
        </p:nvCxnSpPr>
        <p:spPr>
          <a:xfrm>
            <a:off x="1196163" y="4256978"/>
            <a:ext cx="564650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28DBD7B4-5667-450E-9256-062C2003D0C0}"/>
              </a:ext>
            </a:extLst>
          </p:cNvPr>
          <p:cNvCxnSpPr/>
          <p:nvPr/>
        </p:nvCxnSpPr>
        <p:spPr>
          <a:xfrm>
            <a:off x="2752725" y="4252547"/>
            <a:ext cx="0" cy="139732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933E3E43-88FA-4C0C-9B60-21A348B6A268}"/>
              </a:ext>
            </a:extLst>
          </p:cNvPr>
          <p:cNvCxnSpPr/>
          <p:nvPr/>
        </p:nvCxnSpPr>
        <p:spPr>
          <a:xfrm>
            <a:off x="4324350" y="4252547"/>
            <a:ext cx="0" cy="139732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B4F57E8-A255-47FA-8B5F-D306537EF17E}"/>
              </a:ext>
            </a:extLst>
          </p:cNvPr>
          <p:cNvCxnSpPr/>
          <p:nvPr/>
        </p:nvCxnSpPr>
        <p:spPr>
          <a:xfrm>
            <a:off x="3617978" y="4252547"/>
            <a:ext cx="0" cy="139732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393EAF1-13B0-43A3-BF83-B729C8EE5439}"/>
              </a:ext>
            </a:extLst>
          </p:cNvPr>
          <p:cNvSpPr/>
          <p:nvPr/>
        </p:nvSpPr>
        <p:spPr>
          <a:xfrm>
            <a:off x="4194371" y="3986876"/>
            <a:ext cx="2872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35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0032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771DB-2A13-4537-8127-AB4B019A1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54150"/>
            <a:ext cx="2178050" cy="574675"/>
          </a:xfrm>
        </p:spPr>
        <p:txBody>
          <a:bodyPr>
            <a:norm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FA03AF-D15D-4B47-A815-8A5F3F94F76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2995613" y="1477963"/>
            <a:ext cx="6148387" cy="1365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从开发到</a:t>
            </a:r>
            <a:r>
              <a:rPr lang="en-US" altLang="zh-TW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运维再到客户的整个自左向右的工作流。通过建立完整的持续构建、集成以及部署和严控半成品，帮助我们</a:t>
            </a: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建立一条迅速、可预测、持续不断的计划内工作流、从而向业务部门交付工作价值</a:t>
            </a: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，同时尽可能降低计划外工作的影响和破坏，逐步提供稳定的、可预期的、安全的</a:t>
            </a:r>
            <a:r>
              <a:rPr lang="en-US" altLang="zh-TW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服务。</a:t>
            </a:r>
            <a:endParaRPr lang="zh-TW" altLang="zh-TW" sz="16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3D0FA7B-03D6-404B-8C35-C84DF35AA5DE}"/>
              </a:ext>
            </a:extLst>
          </p:cNvPr>
          <p:cNvCxnSpPr/>
          <p:nvPr/>
        </p:nvCxnSpPr>
        <p:spPr>
          <a:xfrm>
            <a:off x="2439185" y="1644250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標題 1">
            <a:extLst>
              <a:ext uri="{FF2B5EF4-FFF2-40B4-BE49-F238E27FC236}">
                <a16:creationId xmlns:a16="http://schemas.microsoft.com/office/drawing/2014/main" id="{9890CB51-523C-4D5E-8A92-1750FC2850C8}"/>
              </a:ext>
            </a:extLst>
          </p:cNvPr>
          <p:cNvSpPr txBox="1">
            <a:spLocks/>
          </p:cNvSpPr>
          <p:nvPr/>
        </p:nvSpPr>
        <p:spPr>
          <a:xfrm>
            <a:off x="204441" y="3071053"/>
            <a:ext cx="2178184" cy="5745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、</a:t>
            </a:r>
            <a:r>
              <a:rPr lang="zh-TW" altLang="en-US" sz="16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放大反馈回路</a:t>
            </a:r>
            <a:endParaRPr lang="en-US" altLang="zh-TW" sz="16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43EF4E5-2B55-4872-B916-7476C0FE9A69}"/>
              </a:ext>
            </a:extLst>
          </p:cNvPr>
          <p:cNvCxnSpPr/>
          <p:nvPr/>
        </p:nvCxnSpPr>
        <p:spPr>
          <a:xfrm>
            <a:off x="2439185" y="3236202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7C895902-D569-44E2-BD13-27EC89796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349" y="3236202"/>
            <a:ext cx="6148631" cy="136572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价值流各阶段自右向左的快速持续反馈流，放大其效益以防止问题再次发生，或者更快地发现和修复问题。</a:t>
            </a: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加速问题的反馈，可以缩短及放大反馈环路，在源头上解决问题，避免问题逐步放大。</a:t>
            </a:r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一旦问题反馈不及时，后续基于此产品的工作，只会让错误成倍的放大。</a:t>
            </a:r>
            <a:endParaRPr lang="zh-TW" altLang="zh-TW" sz="16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EC7725-D7DE-4BB4-BE34-40438474C9F9}"/>
              </a:ext>
            </a:extLst>
          </p:cNvPr>
          <p:cNvSpPr/>
          <p:nvPr/>
        </p:nvSpPr>
        <p:spPr>
          <a:xfrm>
            <a:off x="3431909" y="918066"/>
            <a:ext cx="2627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sz="21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CEB2ED-A5FA-4750-9C30-99CDD906ECE4}"/>
              </a:ext>
            </a:extLst>
          </p:cNvPr>
          <p:cNvSpPr/>
          <p:nvPr/>
        </p:nvSpPr>
        <p:spPr>
          <a:xfrm>
            <a:off x="204441" y="5004317"/>
            <a:ext cx="2223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第三步、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持續學習及形成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實驗形的文化 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E780F6-36EB-4B95-A8A9-64DE762CB463}"/>
              </a:ext>
            </a:extLst>
          </p:cNvPr>
          <p:cNvCxnSpPr/>
          <p:nvPr/>
        </p:nvCxnSpPr>
        <p:spPr>
          <a:xfrm>
            <a:off x="2439185" y="4933617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ED5D721-C858-4281-9AA0-E0D72AFE50ED}"/>
              </a:ext>
            </a:extLst>
          </p:cNvPr>
          <p:cNvSpPr/>
          <p:nvPr/>
        </p:nvSpPr>
        <p:spPr>
          <a:xfrm>
            <a:off x="2752628" y="4995350"/>
            <a:ext cx="609207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5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關於創造公司文化，該文化可帶動兩種風氣的形成。當成功的構建了第一和第二工作法，下來就是需要</a:t>
            </a: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增強產品信心</a:t>
            </a:r>
            <a:r>
              <a:rPr lang="zh-TW" altLang="en-US" sz="16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營造一種勇於創新、冒險的環境，高信任度的文化。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F06A089-146D-4A5A-9E2D-6F69E33D9D16}"/>
              </a:ext>
            </a:extLst>
          </p:cNvPr>
          <p:cNvCxnSpPr/>
          <p:nvPr/>
        </p:nvCxnSpPr>
        <p:spPr>
          <a:xfrm>
            <a:off x="2241223" y="2950001"/>
            <a:ext cx="66034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3F74E6F-1CE0-40F4-BD87-D7512149C087}"/>
              </a:ext>
            </a:extLst>
          </p:cNvPr>
          <p:cNvCxnSpPr/>
          <p:nvPr/>
        </p:nvCxnSpPr>
        <p:spPr>
          <a:xfrm>
            <a:off x="2269503" y="4601930"/>
            <a:ext cx="66034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216DD02-D6F2-41A8-A3A7-8B0B81A3847C}"/>
              </a:ext>
            </a:extLst>
          </p:cNvPr>
          <p:cNvSpPr/>
          <p:nvPr/>
        </p:nvSpPr>
        <p:spPr>
          <a:xfrm>
            <a:off x="1186239" y="415710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开发过程</a:t>
            </a:r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1DF42-5D09-4506-B38C-D1319ED55545}"/>
              </a:ext>
            </a:extLst>
          </p:cNvPr>
          <p:cNvSpPr/>
          <p:nvPr/>
        </p:nvSpPr>
        <p:spPr>
          <a:xfrm>
            <a:off x="1186238" y="3627755"/>
            <a:ext cx="869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/>
              <a:t>业务流程</a:t>
            </a:r>
            <a:endParaRPr lang="zh-TW" altLang="en-US" sz="12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65CA16-BBB3-45D1-A8C6-C5A357F22DF5}"/>
              </a:ext>
            </a:extLst>
          </p:cNvPr>
          <p:cNvSpPr/>
          <p:nvPr/>
        </p:nvSpPr>
        <p:spPr>
          <a:xfrm>
            <a:off x="1479074" y="3834351"/>
            <a:ext cx="2872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/>
              <a:t>∨</a:t>
            </a:r>
            <a:endParaRPr lang="zh-TW" altLang="en-US" sz="13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73FF06-BCFB-4A8C-A688-C5011471E7AF}"/>
              </a:ext>
            </a:extLst>
          </p:cNvPr>
          <p:cNvSpPr/>
          <p:nvPr/>
        </p:nvSpPr>
        <p:spPr>
          <a:xfrm>
            <a:off x="1479074" y="3898080"/>
            <a:ext cx="2872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/>
              <a:t>∨</a:t>
            </a:r>
            <a:endParaRPr lang="zh-TW" altLang="en-US" sz="135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C074EC-269B-440A-847C-F759AFC7BA0B}"/>
              </a:ext>
            </a:extLst>
          </p:cNvPr>
          <p:cNvSpPr/>
          <p:nvPr/>
        </p:nvSpPr>
        <p:spPr>
          <a:xfrm>
            <a:off x="745204" y="5634166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個人知識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團隊智慧</a:t>
            </a:r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A5C8EB-1F0D-492F-8399-A78240511C29}"/>
              </a:ext>
            </a:extLst>
          </p:cNvPr>
          <p:cNvSpPr/>
          <p:nvPr/>
        </p:nvSpPr>
        <p:spPr>
          <a:xfrm>
            <a:off x="1109715" y="2123183"/>
            <a:ext cx="1101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       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7465ED-233C-4A8D-B141-4F2914EF208F}"/>
              </a:ext>
            </a:extLst>
          </p:cNvPr>
          <p:cNvSpPr/>
          <p:nvPr/>
        </p:nvSpPr>
        <p:spPr>
          <a:xfrm>
            <a:off x="1487060" y="2098417"/>
            <a:ext cx="314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35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635E7-DC1D-438E-8725-48CA1B1206A3}"/>
              </a:ext>
            </a:extLst>
          </p:cNvPr>
          <p:cNvSpPr/>
          <p:nvPr/>
        </p:nvSpPr>
        <p:spPr>
          <a:xfrm>
            <a:off x="1543620" y="2098417"/>
            <a:ext cx="314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45590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771DB-2A13-4537-8127-AB4B019A1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60538"/>
            <a:ext cx="2179638" cy="573087"/>
          </a:xfrm>
        </p:spPr>
        <p:txBody>
          <a:bodyPr>
            <a:norm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FA03AF-D15D-4B47-A815-8A5F3F94F76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2995613" y="1868488"/>
            <a:ext cx="6148387" cy="6048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建立一条迅速、可预测、持续不断的计划内工作流、从而向业务部门交付工作价值。</a:t>
            </a:r>
            <a:endParaRPr lang="zh-TW" altLang="zh-TW" sz="16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3D0FA7B-03D6-404B-8C35-C84DF35AA5DE}"/>
              </a:ext>
            </a:extLst>
          </p:cNvPr>
          <p:cNvCxnSpPr/>
          <p:nvPr/>
        </p:nvCxnSpPr>
        <p:spPr>
          <a:xfrm>
            <a:off x="2439185" y="1644250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標題 1">
            <a:extLst>
              <a:ext uri="{FF2B5EF4-FFF2-40B4-BE49-F238E27FC236}">
                <a16:creationId xmlns:a16="http://schemas.microsoft.com/office/drawing/2014/main" id="{9890CB51-523C-4D5E-8A92-1750FC2850C8}"/>
              </a:ext>
            </a:extLst>
          </p:cNvPr>
          <p:cNvSpPr txBox="1">
            <a:spLocks/>
          </p:cNvSpPr>
          <p:nvPr/>
        </p:nvSpPr>
        <p:spPr>
          <a:xfrm>
            <a:off x="203777" y="3345581"/>
            <a:ext cx="2178184" cy="5745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、</a:t>
            </a:r>
            <a:r>
              <a:rPr lang="zh-TW" altLang="en-US" sz="16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放大反饋迴路</a:t>
            </a:r>
            <a:endParaRPr lang="en-US" altLang="zh-TW" sz="16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43EF4E5-2B55-4872-B916-7476C0FE9A69}"/>
              </a:ext>
            </a:extLst>
          </p:cNvPr>
          <p:cNvCxnSpPr/>
          <p:nvPr/>
        </p:nvCxnSpPr>
        <p:spPr>
          <a:xfrm>
            <a:off x="2439185" y="3236202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7C895902-D569-44E2-BD13-27EC89796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348" y="3428828"/>
            <a:ext cx="6148631" cy="60398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加速取得客户對问题的反馈，可以缩短及放大反馈环路，在源头上解决问题，避免问题逐步放大。</a:t>
            </a:r>
            <a:endParaRPr lang="zh-TW" altLang="zh-TW" sz="16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EC7725-D7DE-4BB4-BE34-40438474C9F9}"/>
              </a:ext>
            </a:extLst>
          </p:cNvPr>
          <p:cNvSpPr/>
          <p:nvPr/>
        </p:nvSpPr>
        <p:spPr>
          <a:xfrm>
            <a:off x="3431909" y="918066"/>
            <a:ext cx="2627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sz="21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CEB2ED-A5FA-4750-9C30-99CDD906ECE4}"/>
              </a:ext>
            </a:extLst>
          </p:cNvPr>
          <p:cNvSpPr/>
          <p:nvPr/>
        </p:nvSpPr>
        <p:spPr>
          <a:xfrm>
            <a:off x="204441" y="5004317"/>
            <a:ext cx="2223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第三步、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持續學習及形成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實驗形的文化 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E780F6-36EB-4B95-A8A9-64DE762CB463}"/>
              </a:ext>
            </a:extLst>
          </p:cNvPr>
          <p:cNvCxnSpPr/>
          <p:nvPr/>
        </p:nvCxnSpPr>
        <p:spPr>
          <a:xfrm>
            <a:off x="2439185" y="4933617"/>
            <a:ext cx="0" cy="9544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ED5D721-C858-4281-9AA0-E0D72AFE50ED}"/>
              </a:ext>
            </a:extLst>
          </p:cNvPr>
          <p:cNvSpPr/>
          <p:nvPr/>
        </p:nvSpPr>
        <p:spPr>
          <a:xfrm>
            <a:off x="2688996" y="5026854"/>
            <a:ext cx="6282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增強對產品的信心</a:t>
            </a:r>
            <a:r>
              <a:rPr lang="zh-TW" altLang="en-US" sz="16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營造一種勇於創新、冒險的環境，高信任度的文化。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F06A089-146D-4A5A-9E2D-6F69E33D9D16}"/>
              </a:ext>
            </a:extLst>
          </p:cNvPr>
          <p:cNvCxnSpPr/>
          <p:nvPr/>
        </p:nvCxnSpPr>
        <p:spPr>
          <a:xfrm>
            <a:off x="2241223" y="2950001"/>
            <a:ext cx="66034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3F74E6F-1CE0-40F4-BD87-D7512149C087}"/>
              </a:ext>
            </a:extLst>
          </p:cNvPr>
          <p:cNvCxnSpPr/>
          <p:nvPr/>
        </p:nvCxnSpPr>
        <p:spPr>
          <a:xfrm>
            <a:off x="2269503" y="4601930"/>
            <a:ext cx="66034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22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B9268-019E-4E67-AFB0-CFF4F46A0F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95950" y="1011238"/>
            <a:ext cx="3448050" cy="520700"/>
          </a:xfrm>
        </p:spPr>
        <p:txBody>
          <a:bodyPr>
            <a:normAutofit fontScale="90000"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0E63EA-F16B-4853-8C37-4E65CC76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94" y="1836644"/>
            <a:ext cx="3424376" cy="869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3376C8-3F73-4396-86B9-21A54E1C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24" y="3249301"/>
            <a:ext cx="3360746" cy="9658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463D42-EDBD-4190-AE5D-5423B261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25" y="4768988"/>
            <a:ext cx="3360745" cy="1033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7666653-BAA8-4151-92CE-4D86947162F7}"/>
              </a:ext>
            </a:extLst>
          </p:cNvPr>
          <p:cNvSpPr/>
          <p:nvPr/>
        </p:nvSpPr>
        <p:spPr>
          <a:xfrm>
            <a:off x="323851" y="183664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 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750F8D-2F37-4CD2-8415-F92657B33551}"/>
              </a:ext>
            </a:extLst>
          </p:cNvPr>
          <p:cNvSpPr/>
          <p:nvPr/>
        </p:nvSpPr>
        <p:spPr>
          <a:xfrm>
            <a:off x="323851" y="323641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放大反饋迴路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992118-23D2-444D-959F-0030123F0114}"/>
              </a:ext>
            </a:extLst>
          </p:cNvPr>
          <p:cNvSpPr/>
          <p:nvPr/>
        </p:nvSpPr>
        <p:spPr>
          <a:xfrm>
            <a:off x="323851" y="4759693"/>
            <a:ext cx="3588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持續學習及實驗的文化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85B4CD-35E8-4A56-A0DB-70872237E3AD}"/>
              </a:ext>
            </a:extLst>
          </p:cNvPr>
          <p:cNvSpPr/>
          <p:nvPr/>
        </p:nvSpPr>
        <p:spPr>
          <a:xfrm>
            <a:off x="5587766" y="2071130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8A0A15-4D14-4F33-95C1-6A1E4BF3A03C}"/>
              </a:ext>
            </a:extLst>
          </p:cNvPr>
          <p:cNvSpPr/>
          <p:nvPr/>
        </p:nvSpPr>
        <p:spPr>
          <a:xfrm>
            <a:off x="5541026" y="2022164"/>
            <a:ext cx="896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8BEBF2-D5BF-4544-A040-EB4463F52906}"/>
              </a:ext>
            </a:extLst>
          </p:cNvPr>
          <p:cNvSpPr/>
          <p:nvPr/>
        </p:nvSpPr>
        <p:spPr>
          <a:xfrm>
            <a:off x="7940573" y="2056423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07675C-F657-4977-AF39-4AE7963B097B}"/>
              </a:ext>
            </a:extLst>
          </p:cNvPr>
          <p:cNvSpPr/>
          <p:nvPr/>
        </p:nvSpPr>
        <p:spPr>
          <a:xfrm>
            <a:off x="7842949" y="1994205"/>
            <a:ext cx="972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3B556D-E8EA-4F7C-988A-1B0F23A93DBF}"/>
              </a:ext>
            </a:extLst>
          </p:cNvPr>
          <p:cNvSpPr/>
          <p:nvPr/>
        </p:nvSpPr>
        <p:spPr>
          <a:xfrm>
            <a:off x="1089420" y="2299163"/>
            <a:ext cx="40193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建立一条快速、又穩定的工作流，來交付工作价值</a:t>
            </a:r>
            <a:endParaRPr lang="zh-TW" altLang="zh-TW" sz="13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6CA48B-7C3A-433C-8F9F-F653B5F6F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420" y="3714478"/>
            <a:ext cx="4078130" cy="3038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加速取得反馈，在源头上解决问题，避免问题放大</a:t>
            </a:r>
            <a:endParaRPr lang="zh-TW" altLang="zh-TW" sz="13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98F6E8-E3F8-4861-9356-FA6DE5CE7D80}"/>
              </a:ext>
            </a:extLst>
          </p:cNvPr>
          <p:cNvSpPr/>
          <p:nvPr/>
        </p:nvSpPr>
        <p:spPr>
          <a:xfrm>
            <a:off x="1089420" y="5218145"/>
            <a:ext cx="40193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營造一種勇於創新、冒險，又高信任度的文化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762F5B6-389A-4496-8E38-D6B9F717668F}"/>
              </a:ext>
            </a:extLst>
          </p:cNvPr>
          <p:cNvCxnSpPr/>
          <p:nvPr/>
        </p:nvCxnSpPr>
        <p:spPr>
          <a:xfrm>
            <a:off x="5137407" y="2237709"/>
            <a:ext cx="0" cy="292857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24E7369-B2AD-4270-BFA5-43F76B02B4A1}"/>
              </a:ext>
            </a:extLst>
          </p:cNvPr>
          <p:cNvSpPr/>
          <p:nvPr/>
        </p:nvSpPr>
        <p:spPr>
          <a:xfrm>
            <a:off x="1089420" y="2644278"/>
            <a:ext cx="39934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sz="1350" dirty="0"/>
              <a:t>系统思考是关于优化系统，简化系统，使其更可靠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69022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F0EED7FB-E32D-4622-A922-5BD56452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94" y="1882612"/>
            <a:ext cx="3424376" cy="8691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9CCF05D-8184-412D-BC4B-4B9AB64FAA64}"/>
              </a:ext>
            </a:extLst>
          </p:cNvPr>
          <p:cNvSpPr/>
          <p:nvPr/>
        </p:nvSpPr>
        <p:spPr>
          <a:xfrm>
            <a:off x="5587766" y="2117098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0B21BC-658D-4BB6-8D17-AD9DA8E4A1A0}"/>
              </a:ext>
            </a:extLst>
          </p:cNvPr>
          <p:cNvSpPr/>
          <p:nvPr/>
        </p:nvSpPr>
        <p:spPr>
          <a:xfrm>
            <a:off x="5541026" y="2068132"/>
            <a:ext cx="896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7D88340-7BB1-4B81-B513-6FB9E66AC50D}"/>
              </a:ext>
            </a:extLst>
          </p:cNvPr>
          <p:cNvSpPr/>
          <p:nvPr/>
        </p:nvSpPr>
        <p:spPr>
          <a:xfrm>
            <a:off x="7940573" y="2102391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A9708F-6C15-4738-946D-96ED14E74AE0}"/>
              </a:ext>
            </a:extLst>
          </p:cNvPr>
          <p:cNvSpPr/>
          <p:nvPr/>
        </p:nvSpPr>
        <p:spPr>
          <a:xfrm>
            <a:off x="7842949" y="2040172"/>
            <a:ext cx="972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B9268-019E-4E67-AFB0-CFF4F46A0F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3448050" cy="522287"/>
          </a:xfrm>
        </p:spPr>
        <p:txBody>
          <a:bodyPr>
            <a:normAutofit fontScale="90000"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3376C8-3F73-4396-86B9-21A54E1C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24" y="3249301"/>
            <a:ext cx="3360746" cy="9658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463D42-EDBD-4190-AE5D-5423B261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25" y="4768988"/>
            <a:ext cx="3360745" cy="10333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7666653-BAA8-4151-92CE-4D86947162F7}"/>
              </a:ext>
            </a:extLst>
          </p:cNvPr>
          <p:cNvSpPr/>
          <p:nvPr/>
        </p:nvSpPr>
        <p:spPr>
          <a:xfrm>
            <a:off x="2447909" y="1837768"/>
            <a:ext cx="10278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</a:t>
            </a:r>
            <a:endParaRPr lang="en-US" altLang="zh-TW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750F8D-2F37-4CD2-8415-F92657B33551}"/>
              </a:ext>
            </a:extLst>
          </p:cNvPr>
          <p:cNvSpPr/>
          <p:nvPr/>
        </p:nvSpPr>
        <p:spPr>
          <a:xfrm>
            <a:off x="2051815" y="3060911"/>
            <a:ext cx="18228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Feedback </a:t>
            </a:r>
            <a:endParaRPr lang="en-US" altLang="zh-TW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992118-23D2-444D-959F-0030123F0114}"/>
              </a:ext>
            </a:extLst>
          </p:cNvPr>
          <p:cNvSpPr/>
          <p:nvPr/>
        </p:nvSpPr>
        <p:spPr>
          <a:xfrm>
            <a:off x="1428142" y="4671943"/>
            <a:ext cx="3588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Continual Learning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3B556D-E8EA-4F7C-988A-1B0F23A93DBF}"/>
              </a:ext>
            </a:extLst>
          </p:cNvPr>
          <p:cNvSpPr/>
          <p:nvPr/>
        </p:nvSpPr>
        <p:spPr>
          <a:xfrm>
            <a:off x="1089420" y="2299163"/>
            <a:ext cx="40193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建立一条快速、又穩定的工作流，來交付工作价值</a:t>
            </a:r>
            <a:endParaRPr lang="zh-TW" altLang="zh-TW" sz="13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6CA48B-7C3A-433C-8F9F-F653B5F6F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420" y="3714478"/>
            <a:ext cx="4078130" cy="3038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加速取得反馈，在源头上解决问题，避免问题放大</a:t>
            </a:r>
            <a:endParaRPr lang="zh-TW" altLang="zh-TW" sz="135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98F6E8-E3F8-4861-9356-FA6DE5CE7D80}"/>
              </a:ext>
            </a:extLst>
          </p:cNvPr>
          <p:cNvSpPr/>
          <p:nvPr/>
        </p:nvSpPr>
        <p:spPr>
          <a:xfrm>
            <a:off x="1089420" y="5218145"/>
            <a:ext cx="40193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營造一種勇於創新、冒險，又高信任度的文化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762F5B6-389A-4496-8E38-D6B9F717668F}"/>
              </a:ext>
            </a:extLst>
          </p:cNvPr>
          <p:cNvCxnSpPr/>
          <p:nvPr/>
        </p:nvCxnSpPr>
        <p:spPr>
          <a:xfrm>
            <a:off x="5137407" y="2237709"/>
            <a:ext cx="0" cy="292857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5D95F83-920C-44D9-B244-D54F529AF8BF}"/>
              </a:ext>
            </a:extLst>
          </p:cNvPr>
          <p:cNvSpPr/>
          <p:nvPr/>
        </p:nvSpPr>
        <p:spPr>
          <a:xfrm>
            <a:off x="1089420" y="1403207"/>
            <a:ext cx="746987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系统思考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350" i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Thinking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有关</a:t>
            </a:r>
            <a:r>
              <a:rPr lang="zh-CN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您如何处理系统，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zh-CN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更好的流程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350" i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r>
              <a:rPr lang="en-US" altLang="zh-TW" sz="135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是改善系统的结果。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F45F54-8A84-4C64-9D6E-A4CBA74D7B99}"/>
              </a:ext>
            </a:extLst>
          </p:cNvPr>
          <p:cNvSpPr/>
          <p:nvPr/>
        </p:nvSpPr>
        <p:spPr>
          <a:xfrm>
            <a:off x="6436797" y="1987327"/>
            <a:ext cx="1381381" cy="3000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3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3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441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31441-E32E-488E-ACB3-2E7E0705B3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03313"/>
            <a:ext cx="7886700" cy="728662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限制理論 </a:t>
            </a:r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Theory of Constraints</a:t>
            </a:r>
            <a:endParaRPr lang="zh-TW" altLang="en-US" sz="2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74FEA3-32AC-4940-ABBC-07765D611A70}"/>
              </a:ext>
            </a:extLst>
          </p:cNvPr>
          <p:cNvSpPr/>
          <p:nvPr/>
        </p:nvSpPr>
        <p:spPr>
          <a:xfrm>
            <a:off x="628650" y="2237048"/>
            <a:ext cx="81990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TOC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一种全方面的</a:t>
            </a:r>
            <a:r>
              <a:rPr lang="zh-TW" altLang="en-US" sz="2100" b="1" dirty="0">
                <a:solidFill>
                  <a:srgbClr val="0B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管理哲学</a:t>
            </a: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1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1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900"/>
              </a:spcBef>
            </a:pP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主张一个复杂的系统隐含着简单化。</a:t>
            </a:r>
            <a:endParaRPr lang="en-US" altLang="zh-TW" sz="21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900"/>
              </a:spcBef>
            </a:pP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即使在任何时间，一个复杂的系统可能是由成千上万人和一系列设备</a:t>
            </a:r>
            <a:endParaRPr lang="en-US" altLang="zh-TW" sz="21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900"/>
              </a:spcBef>
            </a:pP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所组成。但是只有非常少的变量或许只有一个，称为限制，它会限制</a:t>
            </a:r>
            <a:endParaRPr lang="en-US" altLang="zh-TW" sz="2100" b="1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900"/>
              </a:spcBef>
            </a:pPr>
            <a:r>
              <a:rPr lang="zh-TW" altLang="en-US" sz="2100" b="1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（或阻碍）此系统达到更高的目标。</a:t>
            </a:r>
            <a:endParaRPr lang="zh-TW" altLang="en-US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1EF5B0F-00B8-401C-82B7-23ECCEE32B7C}"/>
              </a:ext>
            </a:extLst>
          </p:cNvPr>
          <p:cNvCxnSpPr/>
          <p:nvPr/>
        </p:nvCxnSpPr>
        <p:spPr>
          <a:xfrm>
            <a:off x="733646" y="1932974"/>
            <a:ext cx="36203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45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688932" y="4241279"/>
            <a:ext cx="2136528" cy="1707295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-137540" y="739954"/>
            <a:ext cx="4796372" cy="502893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DED3500-03C0-4F4D-BE4A-564821230875}"/>
              </a:ext>
            </a:extLst>
          </p:cNvPr>
          <p:cNvSpPr txBox="1">
            <a:spLocks/>
          </p:cNvSpPr>
          <p:nvPr/>
        </p:nvSpPr>
        <p:spPr>
          <a:xfrm>
            <a:off x="1419046" y="2956386"/>
            <a:ext cx="2750695" cy="886397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b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700" b="1" spc="2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緣由</a:t>
            </a:r>
            <a:endParaRPr lang="zh-CN" altLang="en-US" sz="2700" spc="225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0" name="Picture 2" descr="51fru83fxrl">
            <a:extLst>
              <a:ext uri="{FF2B5EF4-FFF2-40B4-BE49-F238E27FC236}">
                <a16:creationId xmlns:a16="http://schemas.microsoft.com/office/drawing/2014/main" id="{01E7C159-254B-4364-9C63-7D9730D2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42" y="2102787"/>
            <a:ext cx="1260838" cy="181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35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3569-97D5-4EE1-9F5F-592D19BED9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58796"/>
            <a:ext cx="7886700" cy="9953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要如何才能看見全貌呢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45B059-84EB-493B-88C6-8E45002D42DD}"/>
              </a:ext>
            </a:extLst>
          </p:cNvPr>
          <p:cNvSpPr/>
          <p:nvPr/>
        </p:nvSpPr>
        <p:spPr>
          <a:xfrm>
            <a:off x="672543" y="2130157"/>
            <a:ext cx="7742353" cy="224800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3A78B9-B2C2-405E-98A9-57D8180F3B40}"/>
              </a:ext>
            </a:extLst>
          </p:cNvPr>
          <p:cNvSpPr/>
          <p:nvPr/>
        </p:nvSpPr>
        <p:spPr>
          <a:xfrm>
            <a:off x="2045279" y="3369603"/>
            <a:ext cx="50914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 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教你如何 </a:t>
            </a:r>
            <a:r>
              <a:rPr lang="zh-TW" altLang="en-US" sz="3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看見全貌</a:t>
            </a:r>
            <a:r>
              <a:rPr lang="en-US" altLang="zh-TW" sz="3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3000" dirty="0">
              <a:solidFill>
                <a:srgbClr val="00B0F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ABFB-9C61-4BD5-B9A5-314EB8077B5F}"/>
              </a:ext>
            </a:extLst>
          </p:cNvPr>
          <p:cNvSpPr/>
          <p:nvPr/>
        </p:nvSpPr>
        <p:spPr>
          <a:xfrm>
            <a:off x="1734383" y="3929737"/>
            <a:ext cx="2297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System Thinking 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A2632F-A523-40CF-9929-4D2A2155E2D7}"/>
              </a:ext>
            </a:extLst>
          </p:cNvPr>
          <p:cNvSpPr/>
          <p:nvPr/>
        </p:nvSpPr>
        <p:spPr>
          <a:xfrm>
            <a:off x="3003073" y="5165675"/>
            <a:ext cx="31758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當你看見全貌之後呢 </a:t>
            </a:r>
            <a:r>
              <a:rPr lang="en-US" altLang="zh-TW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608972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7803CE6-D429-4957-BFD6-387ACE99E70F}"/>
              </a:ext>
            </a:extLst>
          </p:cNvPr>
          <p:cNvSpPr/>
          <p:nvPr/>
        </p:nvSpPr>
        <p:spPr>
          <a:xfrm>
            <a:off x="4870769" y="2142172"/>
            <a:ext cx="1313954" cy="1839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7C2F7-2C1F-425A-B29C-D71510380FF0}"/>
              </a:ext>
            </a:extLst>
          </p:cNvPr>
          <p:cNvSpPr/>
          <p:nvPr/>
        </p:nvSpPr>
        <p:spPr>
          <a:xfrm>
            <a:off x="362446" y="2142172"/>
            <a:ext cx="1313954" cy="18659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Title 16"/>
          <p:cNvSpPr>
            <a:spLocks noGrp="1"/>
          </p:cNvSpPr>
          <p:nvPr>
            <p:ph type="title" idx="4294967295"/>
          </p:nvPr>
        </p:nvSpPr>
        <p:spPr>
          <a:xfrm>
            <a:off x="6623050" y="1231900"/>
            <a:ext cx="2520950" cy="687388"/>
          </a:xfrm>
        </p:spPr>
        <p:txBody>
          <a:bodyPr vert="horz" wrap="square" lIns="109728" tIns="68580" rIns="109728" bIns="68580" rtlCol="0" anchor="t">
            <a:noAutofit/>
          </a:bodyPr>
          <a:lstStyle/>
          <a:p>
            <a:pPr defTabSz="699557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Handbook</a:t>
            </a:r>
            <a:endParaRPr lang="en-US" sz="2100" spc="-77" dirty="0">
              <a:ln w="3175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pic>
        <p:nvPicPr>
          <p:cNvPr id="1026" name="Picture 2" descr="51fru83fxrl">
            <a:extLst>
              <a:ext uri="{FF2B5EF4-FFF2-40B4-BE49-F238E27FC236}">
                <a16:creationId xmlns:a16="http://schemas.microsoft.com/office/drawing/2014/main" id="{EFA21DFC-F15B-4963-9575-EBA48D56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3" y="2168842"/>
            <a:ext cx="1250699" cy="1795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51gspnfdwil">
            <a:extLst>
              <a:ext uri="{FF2B5EF4-FFF2-40B4-BE49-F238E27FC236}">
                <a16:creationId xmlns:a16="http://schemas.microsoft.com/office/drawing/2014/main" id="{66C3792D-CD4D-4FC9-897C-D2A3E915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70" y="2168842"/>
            <a:ext cx="1227950" cy="177884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52847C69-F10E-432C-9646-675D45A04222}"/>
              </a:ext>
            </a:extLst>
          </p:cNvPr>
          <p:cNvSpPr txBox="1">
            <a:spLocks/>
          </p:cNvSpPr>
          <p:nvPr/>
        </p:nvSpPr>
        <p:spPr>
          <a:xfrm>
            <a:off x="362446" y="1231583"/>
            <a:ext cx="3594592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557">
              <a:lnSpc>
                <a:spcPct val="100000"/>
              </a:lnSpc>
              <a:spcBef>
                <a:spcPts val="675"/>
              </a:spcBef>
            </a:pPr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鳳凰項目</a:t>
            </a:r>
            <a:b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運維的傳奇故事</a:t>
            </a:r>
            <a:endParaRPr lang="en-US" sz="1800" spc="-77" dirty="0">
              <a:ln w="3175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022DEE-FEC2-4BBC-9265-3142379CD561}"/>
              </a:ext>
            </a:extLst>
          </p:cNvPr>
          <p:cNvSpPr/>
          <p:nvPr/>
        </p:nvSpPr>
        <p:spPr>
          <a:xfrm>
            <a:off x="6658639" y="1753969"/>
            <a:ext cx="105349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2016-10-6</a:t>
            </a:r>
            <a:endParaRPr lang="zh-TW" altLang="en-US" sz="1350" b="1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E77669-F66A-4853-90B3-25304DD19199}"/>
              </a:ext>
            </a:extLst>
          </p:cNvPr>
          <p:cNvSpPr/>
          <p:nvPr/>
        </p:nvSpPr>
        <p:spPr>
          <a:xfrm>
            <a:off x="3037374" y="1753969"/>
            <a:ext cx="9509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2015-9-1</a:t>
            </a:r>
            <a:endParaRPr lang="zh-TW" altLang="en-US" sz="1350" b="1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193BCD-397A-4610-8CE4-FCBA61B1D1D9}"/>
              </a:ext>
            </a:extLst>
          </p:cNvPr>
          <p:cNvSpPr/>
          <p:nvPr/>
        </p:nvSpPr>
        <p:spPr>
          <a:xfrm>
            <a:off x="1896014" y="4180047"/>
            <a:ext cx="2282719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基恩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 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Gene Kim, </a:t>
            </a:r>
          </a:p>
          <a:p>
            <a:pPr>
              <a:spcBef>
                <a:spcPts val="450"/>
              </a:spcBef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凯文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贝尔 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Kevin Behr , </a:t>
            </a:r>
          </a:p>
          <a:p>
            <a:pPr>
              <a:spcBef>
                <a:spcPts val="450"/>
              </a:spcBef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乔治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斯帕福德 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450"/>
              </a:spcBef>
            </a:pP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George Spafford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2991F2-E9AD-47B9-8B12-C1D379CF7A9C}"/>
              </a:ext>
            </a:extLst>
          </p:cNvPr>
          <p:cNvSpPr/>
          <p:nvPr/>
        </p:nvSpPr>
        <p:spPr>
          <a:xfrm>
            <a:off x="6545230" y="4180047"/>
            <a:ext cx="1702710" cy="120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450"/>
              </a:spcBef>
            </a:pP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基恩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 </a:t>
            </a:r>
            <a:r>
              <a:rPr lang="en-US" altLang="zh-TW" sz="1500" dirty="0"/>
              <a:t>Gene Kim, </a:t>
            </a:r>
          </a:p>
          <a:p>
            <a:pPr>
              <a:spcBef>
                <a:spcPts val="450"/>
              </a:spcBef>
            </a:pPr>
            <a:r>
              <a:rPr lang="en-US" altLang="zh-TW" sz="1500" dirty="0"/>
              <a:t>Patrick Debois, </a:t>
            </a:r>
          </a:p>
          <a:p>
            <a:pPr>
              <a:spcBef>
                <a:spcPts val="450"/>
              </a:spcBef>
            </a:pPr>
            <a:r>
              <a:rPr lang="en-US" altLang="zh-TW" sz="1500" dirty="0"/>
              <a:t>John Willis, </a:t>
            </a:r>
          </a:p>
          <a:p>
            <a:pPr>
              <a:spcBef>
                <a:spcPts val="450"/>
              </a:spcBef>
            </a:pPr>
            <a:r>
              <a:rPr lang="en-US" altLang="zh-TW" sz="1500" dirty="0"/>
              <a:t>Jez Humble</a:t>
            </a:r>
            <a:endParaRPr lang="zh-TW" altLang="en-US" sz="15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AAD932-77B5-493F-BB34-219C0F529954}"/>
              </a:ext>
            </a:extLst>
          </p:cNvPr>
          <p:cNvSpPr/>
          <p:nvPr/>
        </p:nvSpPr>
        <p:spPr>
          <a:xfrm>
            <a:off x="1896014" y="3791843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endParaRPr lang="zh-TW" altLang="en-US" sz="15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48CDCC-5107-4C9E-BC7A-EBFC8A215D0C}"/>
              </a:ext>
            </a:extLst>
          </p:cNvPr>
          <p:cNvSpPr/>
          <p:nvPr/>
        </p:nvSpPr>
        <p:spPr>
          <a:xfrm>
            <a:off x="6499399" y="3791843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endParaRPr lang="zh-TW" altLang="en-US" sz="1500" dirty="0"/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B49F1346-289F-4A17-9202-7B41F0B4BC1D}"/>
              </a:ext>
            </a:extLst>
          </p:cNvPr>
          <p:cNvCxnSpPr>
            <a:cxnSpLocks/>
          </p:cNvCxnSpPr>
          <p:nvPr/>
        </p:nvCxnSpPr>
        <p:spPr>
          <a:xfrm rot="10800000">
            <a:off x="7881098" y="4636173"/>
            <a:ext cx="678180" cy="28956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FF48692-935E-493D-BDCC-63A9F156C5E7}"/>
              </a:ext>
            </a:extLst>
          </p:cNvPr>
          <p:cNvSpPr/>
          <p:nvPr/>
        </p:nvSpPr>
        <p:spPr>
          <a:xfrm>
            <a:off x="8157162" y="5025310"/>
            <a:ext cx="830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</a:p>
          <a:p>
            <a:pPr algn="ctr"/>
            <a:r>
              <a:rPr lang="zh-TW" altLang="en-US" sz="13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之父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1B64CD-B6AE-46E8-868E-0C6F6EAE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53" y="2865120"/>
            <a:ext cx="1143000" cy="1143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382115-9F33-43E9-B357-BADA5DB5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38" y="2554486"/>
            <a:ext cx="1243061" cy="1453634"/>
          </a:xfrm>
          <a:prstGeom prst="rect">
            <a:avLst/>
          </a:prstGeom>
        </p:spPr>
      </p:pic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C9580990-80D5-4945-8AA5-58F6E577A3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8925" y="4461671"/>
            <a:ext cx="675407" cy="5356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383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7803CE6-D429-4957-BFD6-387ACE99E70F}"/>
              </a:ext>
            </a:extLst>
          </p:cNvPr>
          <p:cNvSpPr/>
          <p:nvPr/>
        </p:nvSpPr>
        <p:spPr>
          <a:xfrm>
            <a:off x="4870769" y="2142172"/>
            <a:ext cx="1313954" cy="1839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7C2F7-2C1F-425A-B29C-D71510380FF0}"/>
              </a:ext>
            </a:extLst>
          </p:cNvPr>
          <p:cNvSpPr/>
          <p:nvPr/>
        </p:nvSpPr>
        <p:spPr>
          <a:xfrm>
            <a:off x="362446" y="2142172"/>
            <a:ext cx="1313954" cy="18659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Title 16"/>
          <p:cNvSpPr>
            <a:spLocks noGrp="1"/>
          </p:cNvSpPr>
          <p:nvPr>
            <p:ph type="title" idx="4294967295"/>
          </p:nvPr>
        </p:nvSpPr>
        <p:spPr>
          <a:xfrm>
            <a:off x="6623050" y="1231900"/>
            <a:ext cx="2520950" cy="687388"/>
          </a:xfrm>
        </p:spPr>
        <p:txBody>
          <a:bodyPr vert="horz" wrap="square" lIns="109728" tIns="68580" rIns="109728" bIns="68580" rtlCol="0" anchor="t">
            <a:noAutofit/>
          </a:bodyPr>
          <a:lstStyle/>
          <a:p>
            <a:pPr defTabSz="699557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Handbook</a:t>
            </a:r>
            <a:endParaRPr lang="en-US" sz="2100" spc="-77" dirty="0">
              <a:ln w="3175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pic>
        <p:nvPicPr>
          <p:cNvPr id="1026" name="Picture 2" descr="51fru83fxrl">
            <a:extLst>
              <a:ext uri="{FF2B5EF4-FFF2-40B4-BE49-F238E27FC236}">
                <a16:creationId xmlns:a16="http://schemas.microsoft.com/office/drawing/2014/main" id="{EFA21DFC-F15B-4963-9575-EBA48D56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3" y="2168842"/>
            <a:ext cx="1250699" cy="1795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51gspnfdwil">
            <a:extLst>
              <a:ext uri="{FF2B5EF4-FFF2-40B4-BE49-F238E27FC236}">
                <a16:creationId xmlns:a16="http://schemas.microsoft.com/office/drawing/2014/main" id="{66C3792D-CD4D-4FC9-897C-D2A3E915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70" y="2168842"/>
            <a:ext cx="1227950" cy="177884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52847C69-F10E-432C-9646-675D45A04222}"/>
              </a:ext>
            </a:extLst>
          </p:cNvPr>
          <p:cNvSpPr txBox="1">
            <a:spLocks/>
          </p:cNvSpPr>
          <p:nvPr/>
        </p:nvSpPr>
        <p:spPr>
          <a:xfrm>
            <a:off x="362446" y="1231583"/>
            <a:ext cx="3594592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9557">
              <a:lnSpc>
                <a:spcPct val="100000"/>
              </a:lnSpc>
              <a:spcBef>
                <a:spcPts val="675"/>
              </a:spcBef>
            </a:pPr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鳳凰項目</a:t>
            </a:r>
            <a:b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運維的傳奇故事</a:t>
            </a:r>
            <a:endParaRPr lang="en-US" sz="1800" spc="-77" dirty="0">
              <a:ln w="3175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  <a:cs typeface="Segoe UI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81EA67-E419-4E15-ACEB-C409FE19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75" y="2649855"/>
            <a:ext cx="1757363" cy="2914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BDC964-1290-491B-BCD4-619951F51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39" y="2649855"/>
            <a:ext cx="2147651" cy="292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22DEE-FEC2-4BBC-9265-3142379CD561}"/>
              </a:ext>
            </a:extLst>
          </p:cNvPr>
          <p:cNvSpPr/>
          <p:nvPr/>
        </p:nvSpPr>
        <p:spPr>
          <a:xfrm>
            <a:off x="6658639" y="1753969"/>
            <a:ext cx="105349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2016-10-6</a:t>
            </a:r>
            <a:endParaRPr lang="zh-TW" altLang="en-US" sz="1350" b="1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E77669-F66A-4853-90B3-25304DD19199}"/>
              </a:ext>
            </a:extLst>
          </p:cNvPr>
          <p:cNvSpPr/>
          <p:nvPr/>
        </p:nvSpPr>
        <p:spPr>
          <a:xfrm>
            <a:off x="3037374" y="1753969"/>
            <a:ext cx="9509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2015-9-1</a:t>
            </a:r>
            <a:endParaRPr lang="zh-TW" altLang="en-US" sz="1350" b="1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193BCD-397A-4610-8CE4-FCBA61B1D1D9}"/>
              </a:ext>
            </a:extLst>
          </p:cNvPr>
          <p:cNvSpPr/>
          <p:nvPr/>
        </p:nvSpPr>
        <p:spPr>
          <a:xfrm>
            <a:off x="160809" y="4469761"/>
            <a:ext cx="1904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基恩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Gene Kim, 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凯文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贝尔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Kevin Behr , 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乔治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斯帕福德 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George Spafford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2991F2-E9AD-47B9-8B12-C1D379CF7A9C}"/>
              </a:ext>
            </a:extLst>
          </p:cNvPr>
          <p:cNvSpPr/>
          <p:nvPr/>
        </p:nvSpPr>
        <p:spPr>
          <a:xfrm>
            <a:off x="4823089" y="4471966"/>
            <a:ext cx="15488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基恩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·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 </a:t>
            </a:r>
            <a:r>
              <a:rPr lang="en-US" altLang="zh-TW" sz="1350" dirty="0"/>
              <a:t>Gene Kim, </a:t>
            </a:r>
          </a:p>
          <a:p>
            <a:r>
              <a:rPr lang="en-US" altLang="zh-TW" sz="1350" dirty="0"/>
              <a:t>Patrick Debois, </a:t>
            </a:r>
          </a:p>
          <a:p>
            <a:r>
              <a:rPr lang="en-US" altLang="zh-TW" sz="1350" dirty="0"/>
              <a:t>John Willis, </a:t>
            </a:r>
          </a:p>
          <a:p>
            <a:r>
              <a:rPr lang="en-US" altLang="zh-TW" sz="1350" dirty="0"/>
              <a:t>Jez Humble</a:t>
            </a:r>
            <a:endParaRPr lang="zh-TW" altLang="en-US" sz="135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AAD932-77B5-493F-BB34-219C0F529954}"/>
              </a:ext>
            </a:extLst>
          </p:cNvPr>
          <p:cNvSpPr/>
          <p:nvPr/>
        </p:nvSpPr>
        <p:spPr>
          <a:xfrm>
            <a:off x="160809" y="4192762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endParaRPr lang="zh-TW" altLang="en-US" sz="13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48CDCC-5107-4C9E-BC7A-EBFC8A215D0C}"/>
              </a:ext>
            </a:extLst>
          </p:cNvPr>
          <p:cNvSpPr/>
          <p:nvPr/>
        </p:nvSpPr>
        <p:spPr>
          <a:xfrm>
            <a:off x="4823090" y="4192762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952266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1490139" y="1114628"/>
            <a:ext cx="3372183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99557"/>
            <a:r>
              <a:rPr lang="zh-TW" altLang="en-US" sz="3000" spc="225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三步工作法</a:t>
            </a:r>
            <a:endParaRPr lang="en-US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7057" y="2403622"/>
            <a:ext cx="4765739" cy="1013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zh-TW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系統思維</a:t>
            </a:r>
            <a:endParaRPr lang="en-US" altLang="zh-CN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Thinking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B45603-158A-419B-BBDD-4A4CF8AE2F12}"/>
              </a:ext>
            </a:extLst>
          </p:cNvPr>
          <p:cNvSpPr/>
          <p:nvPr/>
        </p:nvSpPr>
        <p:spPr>
          <a:xfrm>
            <a:off x="5362578" y="2463693"/>
            <a:ext cx="2524123" cy="1059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</a:pPr>
            <a:r>
              <a:rPr lang="zh-TW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價值流</a:t>
            </a:r>
            <a:endParaRPr lang="en-US" altLang="zh-TW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720"/>
              </a:spcBef>
            </a:pPr>
            <a:r>
              <a:rPr lang="en-US" altLang="zh-TW" sz="2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US" altLang="zh-CN" sz="2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號: 弧形下彎 2">
            <a:extLst>
              <a:ext uri="{FF2B5EF4-FFF2-40B4-BE49-F238E27FC236}">
                <a16:creationId xmlns:a16="http://schemas.microsoft.com/office/drawing/2014/main" id="{E46E11D9-E384-4717-AF89-61DD5390D766}"/>
              </a:ext>
            </a:extLst>
          </p:cNvPr>
          <p:cNvSpPr/>
          <p:nvPr/>
        </p:nvSpPr>
        <p:spPr>
          <a:xfrm>
            <a:off x="2194560" y="1830810"/>
            <a:ext cx="3431774" cy="54481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2D643F-3A3A-471F-80BA-06AE48ED8E03}"/>
              </a:ext>
            </a:extLst>
          </p:cNvPr>
          <p:cNvSpPr/>
          <p:nvPr/>
        </p:nvSpPr>
        <p:spPr>
          <a:xfrm>
            <a:off x="4346849" y="1244221"/>
            <a:ext cx="382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</a:pPr>
            <a:r>
              <a:rPr lang="zh-TW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第一步有了些許的改變</a:t>
            </a:r>
            <a:endParaRPr lang="en-US" altLang="zh-CN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135624C-2806-4B79-A6B9-5383D24794D5}"/>
              </a:ext>
            </a:extLst>
          </p:cNvPr>
          <p:cNvCxnSpPr/>
          <p:nvPr/>
        </p:nvCxnSpPr>
        <p:spPr>
          <a:xfrm>
            <a:off x="4553712" y="3312706"/>
            <a:ext cx="0" cy="1666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CFD672C-CD1F-4B78-ACC5-00A477D06E6C}"/>
              </a:ext>
            </a:extLst>
          </p:cNvPr>
          <p:cNvSpPr/>
          <p:nvPr/>
        </p:nvSpPr>
        <p:spPr>
          <a:xfrm>
            <a:off x="1672994" y="3652204"/>
            <a:ext cx="1483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35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建立全局观 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CD9DC3-971F-4FC4-BB1C-3F33F5EE2A52}"/>
              </a:ext>
            </a:extLst>
          </p:cNvPr>
          <p:cNvSpPr/>
          <p:nvPr/>
        </p:nvSpPr>
        <p:spPr>
          <a:xfrm>
            <a:off x="727057" y="4089025"/>
            <a:ext cx="3401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从开发到</a:t>
            </a:r>
            <a:r>
              <a:rPr lang="en-US" altLang="zh-TW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运维再到客户的整个自左向右的工作流。通过建立完整的持续构建、集成以及部署和严控半成品，帮助我们</a:t>
            </a:r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建立一条迅速、可预测、持续不断的计划内工作流、从而向业务部门交付工作价值</a:t>
            </a:r>
            <a:r>
              <a:rPr lang="zh-TW" altLang="en-US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，同时尽可能降低计划外工作的影响和破坏，逐步提供稳定的、可预期的、安全的</a:t>
            </a:r>
            <a:r>
              <a:rPr lang="en-US" altLang="zh-TW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135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服务。</a:t>
            </a:r>
            <a:endParaRPr lang="zh-TW" altLang="zh-TW" sz="135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60D356-CF92-47AB-8F5E-DFF1427D1EB1}"/>
              </a:ext>
            </a:extLst>
          </p:cNvPr>
          <p:cNvSpPr/>
          <p:nvPr/>
        </p:nvSpPr>
        <p:spPr>
          <a:xfrm>
            <a:off x="5903111" y="3652204"/>
            <a:ext cx="16562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35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依據精益原則 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50D620-B099-4A31-90E7-F4666A644FC3}"/>
              </a:ext>
            </a:extLst>
          </p:cNvPr>
          <p:cNvSpPr/>
          <p:nvPr/>
        </p:nvSpPr>
        <p:spPr>
          <a:xfrm>
            <a:off x="4978909" y="4133741"/>
            <a:ext cx="3922884" cy="1402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在技术价值流中，通常从开发到运营，強我们的</a:t>
            </a:r>
            <a:endParaRPr lang="en-US" altLang="zh-TW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业务和客户之间的功能领域。</a:t>
            </a:r>
            <a:endParaRPr lang="en-US" altLang="zh-TW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我们的</a:t>
            </a:r>
            <a:r>
              <a:rPr lang="zh-TW" altLang="en-US" sz="13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目标是减少更改部署到生产中所需的时间，</a:t>
            </a:r>
            <a:endParaRPr lang="en-US" altLang="zh-TW" sz="135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450"/>
              </a:spcBef>
            </a:pPr>
            <a:r>
              <a:rPr lang="zh-TW" altLang="en-US" sz="135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并提高这些服务的可靠性和质量。</a:t>
            </a:r>
          </a:p>
          <a:p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8984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2786849" y="1148057"/>
            <a:ext cx="3372183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99557"/>
            <a:r>
              <a:rPr lang="zh-TW" altLang="en-US" sz="3000" spc="225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三步工作法</a:t>
            </a:r>
            <a:endParaRPr lang="en-US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7057" y="2403622"/>
            <a:ext cx="3395363" cy="1013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zh-TW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系統思維</a:t>
            </a:r>
            <a:endParaRPr lang="en-US" altLang="zh-CN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Thinking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B45603-158A-419B-BBDD-4A4CF8AE2F12}"/>
              </a:ext>
            </a:extLst>
          </p:cNvPr>
          <p:cNvSpPr/>
          <p:nvPr/>
        </p:nvSpPr>
        <p:spPr>
          <a:xfrm>
            <a:off x="5492796" y="2463693"/>
            <a:ext cx="2524123" cy="1059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720"/>
              </a:spcBef>
            </a:pPr>
            <a:r>
              <a:rPr lang="zh-TW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價值流</a:t>
            </a:r>
            <a:endParaRPr lang="en-US" altLang="zh-TW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720"/>
              </a:spcBef>
            </a:pPr>
            <a:r>
              <a:rPr lang="en-US" altLang="zh-TW" sz="27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US" altLang="zh-CN" sz="27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2D643F-3A3A-471F-80BA-06AE48ED8E03}"/>
              </a:ext>
            </a:extLst>
          </p:cNvPr>
          <p:cNvSpPr/>
          <p:nvPr/>
        </p:nvSpPr>
        <p:spPr>
          <a:xfrm>
            <a:off x="5707380" y="1222092"/>
            <a:ext cx="2879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</a:pPr>
            <a:r>
              <a:rPr lang="zh-TW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 、</a:t>
            </a:r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135624C-2806-4B79-A6B9-5383D24794D5}"/>
              </a:ext>
            </a:extLst>
          </p:cNvPr>
          <p:cNvCxnSpPr/>
          <p:nvPr/>
        </p:nvCxnSpPr>
        <p:spPr>
          <a:xfrm>
            <a:off x="4553712" y="3312706"/>
            <a:ext cx="0" cy="1666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CFD672C-CD1F-4B78-ACC5-00A477D06E6C}"/>
              </a:ext>
            </a:extLst>
          </p:cNvPr>
          <p:cNvSpPr/>
          <p:nvPr/>
        </p:nvSpPr>
        <p:spPr>
          <a:xfrm>
            <a:off x="1711094" y="3827769"/>
            <a:ext cx="1483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35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建立全局观 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CD9DC3-971F-4FC4-BB1C-3F33F5EE2A52}"/>
              </a:ext>
            </a:extLst>
          </p:cNvPr>
          <p:cNvSpPr/>
          <p:nvPr/>
        </p:nvSpPr>
        <p:spPr>
          <a:xfrm>
            <a:off x="581328" y="4391548"/>
            <a:ext cx="3696463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45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建立一条迅速、可预测、持续不断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spcBef>
                <a:spcPts val="45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的计划内工作流、从而向业务部门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spcBef>
                <a:spcPts val="45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交付工作价值。</a:t>
            </a:r>
            <a:endParaRPr lang="zh-TW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60D356-CF92-47AB-8F5E-DFF1427D1EB1}"/>
              </a:ext>
            </a:extLst>
          </p:cNvPr>
          <p:cNvSpPr/>
          <p:nvPr/>
        </p:nvSpPr>
        <p:spPr>
          <a:xfrm>
            <a:off x="5941211" y="3827769"/>
            <a:ext cx="16562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35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依據精益原則 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50D620-B099-4A31-90E7-F4666A644FC3}"/>
              </a:ext>
            </a:extLst>
          </p:cNvPr>
          <p:cNvSpPr/>
          <p:nvPr/>
        </p:nvSpPr>
        <p:spPr>
          <a:xfrm>
            <a:off x="4839462" y="4391548"/>
            <a:ext cx="4039471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目标是减少更改部署到生产中所需的时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450"/>
              </a:spcBef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间，并提高这些服务的可靠性和质量。</a:t>
            </a:r>
          </a:p>
          <a:p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有線條的向右箭號 6">
            <a:extLst>
              <a:ext uri="{FF2B5EF4-FFF2-40B4-BE49-F238E27FC236}">
                <a16:creationId xmlns:a16="http://schemas.microsoft.com/office/drawing/2014/main" id="{B0F889CD-36ED-4B04-9FF6-9FEE6009B455}"/>
              </a:ext>
            </a:extLst>
          </p:cNvPr>
          <p:cNvSpPr/>
          <p:nvPr/>
        </p:nvSpPr>
        <p:spPr>
          <a:xfrm>
            <a:off x="4267962" y="2463693"/>
            <a:ext cx="571500" cy="438143"/>
          </a:xfrm>
          <a:prstGeom prst="strip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4035294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4F70FC70-A3F7-4557-A545-5FFF836C1C6D}"/>
              </a:ext>
            </a:extLst>
          </p:cNvPr>
          <p:cNvSpPr txBox="1">
            <a:spLocks/>
          </p:cNvSpPr>
          <p:nvPr/>
        </p:nvSpPr>
        <p:spPr>
          <a:xfrm>
            <a:off x="2353507" y="963836"/>
            <a:ext cx="4154972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99557"/>
            <a:r>
              <a:rPr lang="zh-TW" altLang="en-US" sz="3000" spc="225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系統思維</a:t>
            </a:r>
            <a:endParaRPr lang="en-US" altLang="zh-TW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algn="ctr" defTabSz="699557"/>
            <a:r>
              <a:rPr lang="en-US" altLang="zh-TW" sz="3000" dirty="0">
                <a:solidFill>
                  <a:schemeClr val="accent1"/>
                </a:solidFill>
              </a:rPr>
              <a:t>System Thinking</a:t>
            </a:r>
            <a:endParaRPr lang="en-US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AE90C8-86AF-4038-BCB8-D57C384CF586}"/>
              </a:ext>
            </a:extLst>
          </p:cNvPr>
          <p:cNvSpPr/>
          <p:nvPr/>
        </p:nvSpPr>
        <p:spPr>
          <a:xfrm>
            <a:off x="1208992" y="1812610"/>
            <a:ext cx="6878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是一種途徑協助人們從宏觀角度了解系統，包括了整體結構、模式及週期</a:t>
            </a:r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63026C-4D0C-4B0E-B7AA-368AA870356E}"/>
              </a:ext>
            </a:extLst>
          </p:cNvPr>
          <p:cNvSpPr/>
          <p:nvPr/>
        </p:nvSpPr>
        <p:spPr>
          <a:xfrm>
            <a:off x="7462479" y="5441812"/>
            <a:ext cx="14458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杰．福瑞斯特 </a:t>
            </a:r>
            <a:endParaRPr lang="en-US" altLang="zh-TW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Jay W. Forrester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709C4C-55FC-4326-8BE7-3AC4A1F9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03" y="3128855"/>
            <a:ext cx="4432380" cy="23469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1D51CF-A808-4EEB-9B35-06BE75409211}"/>
              </a:ext>
            </a:extLst>
          </p:cNvPr>
          <p:cNvSpPr/>
          <p:nvPr/>
        </p:nvSpPr>
        <p:spPr>
          <a:xfrm>
            <a:off x="2063919" y="2615810"/>
            <a:ext cx="497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项目预定目标来不及了，这时候加人有没有用 </a:t>
            </a:r>
            <a:r>
              <a:rPr lang="en-US" altLang="zh-CN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82CA7D-93EC-4083-83C1-E1C78461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05" y="3939485"/>
            <a:ext cx="1100852" cy="1351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7D296C-8495-44B6-9336-EB38B1DEFB42}"/>
              </a:ext>
            </a:extLst>
          </p:cNvPr>
          <p:cNvSpPr/>
          <p:nvPr/>
        </p:nvSpPr>
        <p:spPr>
          <a:xfrm>
            <a:off x="3276017" y="5649560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因果關係圖</a:t>
            </a:r>
            <a:endParaRPr lang="zh-TW" altLang="en-US" sz="13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F33A16-C6FA-4C86-AAB9-22425DB7D12F}"/>
              </a:ext>
            </a:extLst>
          </p:cNvPr>
          <p:cNvSpPr/>
          <p:nvPr/>
        </p:nvSpPr>
        <p:spPr>
          <a:xfrm>
            <a:off x="4211467" y="5642610"/>
            <a:ext cx="16943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 </a:t>
            </a:r>
            <a:r>
              <a:rPr lang="en-US" altLang="zh-TW" sz="1350" dirty="0">
                <a:solidFill>
                  <a:schemeClr val="bg1"/>
                </a:solidFill>
              </a:rPr>
              <a:t>Causal Loop Diagram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09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4F70FC70-A3F7-4557-A545-5FFF836C1C6D}"/>
              </a:ext>
            </a:extLst>
          </p:cNvPr>
          <p:cNvSpPr txBox="1">
            <a:spLocks/>
          </p:cNvSpPr>
          <p:nvPr/>
        </p:nvSpPr>
        <p:spPr>
          <a:xfrm>
            <a:off x="2353507" y="963836"/>
            <a:ext cx="4154972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99557"/>
            <a:r>
              <a:rPr lang="zh-TW" altLang="en-US" sz="3000" spc="225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系統思維</a:t>
            </a:r>
            <a:endParaRPr lang="en-US" altLang="zh-TW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algn="ctr" defTabSz="699557"/>
            <a:r>
              <a:rPr lang="en-US" altLang="zh-TW" sz="3000" dirty="0">
                <a:solidFill>
                  <a:schemeClr val="accent1"/>
                </a:solidFill>
              </a:rPr>
              <a:t>System Thinking</a:t>
            </a:r>
            <a:endParaRPr lang="en-US" sz="3000" spc="225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AE90C8-86AF-4038-BCB8-D57C384CF586}"/>
              </a:ext>
            </a:extLst>
          </p:cNvPr>
          <p:cNvSpPr/>
          <p:nvPr/>
        </p:nvSpPr>
        <p:spPr>
          <a:xfrm>
            <a:off x="1155652" y="1857607"/>
            <a:ext cx="6878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是一種途徑協助人們從宏觀角度了解系統，包括了整體結構、模式及週期</a:t>
            </a:r>
            <a:r>
              <a:rPr lang="en-US" altLang="zh-TW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63026C-4D0C-4B0E-B7AA-368AA870356E}"/>
              </a:ext>
            </a:extLst>
          </p:cNvPr>
          <p:cNvSpPr/>
          <p:nvPr/>
        </p:nvSpPr>
        <p:spPr>
          <a:xfrm>
            <a:off x="6073490" y="1169426"/>
            <a:ext cx="25278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杰．福瑞斯特 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Jay W. Forrester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709C4C-55FC-4326-8BE7-3AC4A1F9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5" y="3953989"/>
            <a:ext cx="3339072" cy="1768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584C01-D18A-4BD7-83B4-B2C7B947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60" y="3889801"/>
            <a:ext cx="4602480" cy="18322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1D51CF-A808-4EEB-9B35-06BE75409211}"/>
              </a:ext>
            </a:extLst>
          </p:cNvPr>
          <p:cNvSpPr/>
          <p:nvPr/>
        </p:nvSpPr>
        <p:spPr>
          <a:xfrm>
            <a:off x="219654" y="3109924"/>
            <a:ext cx="3773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项目预定目标来不及了，这时候加人有没有用 </a:t>
            </a:r>
            <a:r>
              <a:rPr lang="en-US" altLang="zh-CN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13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D85B36-F064-47FB-9533-CC3EC74F3815}"/>
              </a:ext>
            </a:extLst>
          </p:cNvPr>
          <p:cNvSpPr/>
          <p:nvPr/>
        </p:nvSpPr>
        <p:spPr>
          <a:xfrm>
            <a:off x="4290060" y="3109925"/>
            <a:ext cx="4572000" cy="5309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5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进度不如预期只好「调降目标」，并怀疑能力不足</a:t>
            </a:r>
            <a:r>
              <a:rPr lang="en-US" altLang="zh-CN" sz="15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CN" sz="1350" dirty="0"/>
          </a:p>
        </p:txBody>
      </p:sp>
    </p:spTree>
    <p:extLst>
      <p:ext uri="{BB962C8B-B14F-4D97-AF65-F5344CB8AC3E}">
        <p14:creationId xmlns:p14="http://schemas.microsoft.com/office/powerpoint/2010/main" val="28036696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20F020BD-8C76-4054-BBBF-5CC167785A87}"/>
              </a:ext>
            </a:extLst>
          </p:cNvPr>
          <p:cNvSpPr/>
          <p:nvPr/>
        </p:nvSpPr>
        <p:spPr>
          <a:xfrm>
            <a:off x="780883" y="4143299"/>
            <a:ext cx="216024" cy="21602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65BEF5-5269-448E-92F0-36ACFBF9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93" y="1726876"/>
            <a:ext cx="4326897" cy="3044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6C859D-B712-43B0-A31A-0E1352AF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30" y="5223745"/>
            <a:ext cx="496290" cy="3043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9D03B6-BAAB-4A43-B214-5A5BE29C5CFA}"/>
              </a:ext>
            </a:extLst>
          </p:cNvPr>
          <p:cNvSpPr/>
          <p:nvPr/>
        </p:nvSpPr>
        <p:spPr>
          <a:xfrm>
            <a:off x="4094005" y="4915613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平衡回路</a:t>
            </a:r>
            <a:endParaRPr lang="zh-TW" altLang="en-US" sz="15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96244C-3A18-416A-BE77-1802B9EC1A9C}"/>
              </a:ext>
            </a:extLst>
          </p:cNvPr>
          <p:cNvSpPr/>
          <p:nvPr/>
        </p:nvSpPr>
        <p:spPr>
          <a:xfrm>
            <a:off x="7215243" y="4318518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时间延迟</a:t>
            </a:r>
            <a:endParaRPr lang="zh-TW" altLang="en-US" sz="15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F9DACC-AEDF-4465-B289-50AE1543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618" y="4354023"/>
            <a:ext cx="283964" cy="353616"/>
          </a:xfrm>
          <a:prstGeom prst="rect">
            <a:avLst/>
          </a:prstGeom>
        </p:spPr>
      </p:pic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FEC23C56-1C69-4EC4-8AB1-60DE7EFAA698}"/>
              </a:ext>
            </a:extLst>
          </p:cNvPr>
          <p:cNvSpPr/>
          <p:nvPr/>
        </p:nvSpPr>
        <p:spPr>
          <a:xfrm>
            <a:off x="3877981" y="4933526"/>
            <a:ext cx="216024" cy="21602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9DF677FA-37BF-4291-A355-F85C07A271C6}"/>
              </a:ext>
            </a:extLst>
          </p:cNvPr>
          <p:cNvSpPr/>
          <p:nvPr/>
        </p:nvSpPr>
        <p:spPr>
          <a:xfrm>
            <a:off x="6996689" y="4359323"/>
            <a:ext cx="216024" cy="21602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73F2D5-C1B9-4462-A94F-BE591D1C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46" y="4448363"/>
            <a:ext cx="532022" cy="5185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F54FD4-7E95-4E6B-93AA-E61C23D375F4}"/>
              </a:ext>
            </a:extLst>
          </p:cNvPr>
          <p:cNvSpPr/>
          <p:nvPr/>
        </p:nvSpPr>
        <p:spPr>
          <a:xfrm>
            <a:off x="1051722" y="4143300"/>
            <a:ext cx="98002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增强回路</a:t>
            </a:r>
            <a:endParaRPr lang="zh-TW" altLang="en-US" sz="15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DB2464-74FA-4ED9-8269-60B8543805BC}"/>
              </a:ext>
            </a:extLst>
          </p:cNvPr>
          <p:cNvSpPr/>
          <p:nvPr/>
        </p:nvSpPr>
        <p:spPr>
          <a:xfrm>
            <a:off x="540749" y="5723751"/>
            <a:ext cx="82551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系统思维在系统动力学领域由来已久，且已有相当的基础，它是麻省理工学院 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Jay Forrester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教授創于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1956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62D77A-B17D-4A34-B2E1-9F08B39CF42A}"/>
              </a:ext>
            </a:extLst>
          </p:cNvPr>
          <p:cNvSpPr/>
          <p:nvPr/>
        </p:nvSpPr>
        <p:spPr>
          <a:xfrm>
            <a:off x="605752" y="976339"/>
            <a:ext cx="8994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DevOps</a:t>
            </a:r>
            <a:r>
              <a:rPr lang="zh-CN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框架应该直接支持到业务产出，不仅仅是为了</a:t>
            </a:r>
            <a:r>
              <a:rPr lang="en-US" altLang="zh-CN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IT</a:t>
            </a:r>
            <a:r>
              <a:rPr lang="zh-CN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服务中开发与运维的协同，</a:t>
            </a:r>
            <a:endParaRPr lang="en-US" altLang="zh-CN" sz="135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而是要能</a:t>
            </a:r>
            <a:r>
              <a:rPr lang="zh-TW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够</a:t>
            </a:r>
            <a:r>
              <a:rPr lang="zh-CN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帮助企业使用</a:t>
            </a:r>
            <a:r>
              <a:rPr lang="en-US" altLang="zh-CN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IT</a:t>
            </a:r>
            <a:r>
              <a:rPr lang="zh-CN" altLang="en-US" sz="13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服务来支持和提升他们的业务。 </a:t>
            </a:r>
            <a:endParaRPr lang="zh-TW" altLang="zh-TW" sz="135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B54D95-6901-416A-8F7F-7D9D11B30146}"/>
              </a:ext>
            </a:extLst>
          </p:cNvPr>
          <p:cNvSpPr/>
          <p:nvPr/>
        </p:nvSpPr>
        <p:spPr>
          <a:xfrm>
            <a:off x="708378" y="976338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第一步的原意</a:t>
            </a:r>
            <a:endParaRPr lang="zh-TW" altLang="en-US" sz="1350" b="1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40A1490-8B2F-4667-BD73-CE000F8A5380}"/>
              </a:ext>
            </a:extLst>
          </p:cNvPr>
          <p:cNvCxnSpPr/>
          <p:nvPr/>
        </p:nvCxnSpPr>
        <p:spPr>
          <a:xfrm>
            <a:off x="0" y="1521840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89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FDE1AD-87AC-4CE3-B78B-CB7E4E859380}"/>
              </a:ext>
            </a:extLst>
          </p:cNvPr>
          <p:cNvSpPr/>
          <p:nvPr/>
        </p:nvSpPr>
        <p:spPr>
          <a:xfrm>
            <a:off x="0" y="2511654"/>
            <a:ext cx="9144000" cy="176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FE13C82-E6EA-4489-A961-F1F11ADA9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78138"/>
            <a:ext cx="7886700" cy="993775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管理阶层的一大挑战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0A69CC-EB81-42BA-9D24-0DD8EC1BB5BE}"/>
              </a:ext>
            </a:extLst>
          </p:cNvPr>
          <p:cNvSpPr/>
          <p:nvPr/>
        </p:nvSpPr>
        <p:spPr>
          <a:xfrm>
            <a:off x="691578" y="193093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别被表像所疑惑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1C2B88-6DFB-4F50-BDF7-4DB55819B7AD}"/>
              </a:ext>
            </a:extLst>
          </p:cNvPr>
          <p:cNvSpPr/>
          <p:nvPr/>
        </p:nvSpPr>
        <p:spPr>
          <a:xfrm>
            <a:off x="4464381" y="191581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在非线性的世界里，不要用线性的思维模式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96E7C4-B0E4-4527-8343-D15079C93D5B}"/>
              </a:ext>
            </a:extLst>
          </p:cNvPr>
          <p:cNvSpPr/>
          <p:nvPr/>
        </p:nvSpPr>
        <p:spPr>
          <a:xfrm>
            <a:off x="2963250" y="125150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恰当地划分边界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C0C0CA-337C-488F-845A-CEF89008D6DC}"/>
              </a:ext>
            </a:extLst>
          </p:cNvPr>
          <p:cNvSpPr/>
          <p:nvPr/>
        </p:nvSpPr>
        <p:spPr>
          <a:xfrm>
            <a:off x="460746" y="464493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看清各种限制因素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FC326-87EA-4A55-8B33-291D40523CBB}"/>
              </a:ext>
            </a:extLst>
          </p:cNvPr>
          <p:cNvSpPr/>
          <p:nvPr/>
        </p:nvSpPr>
        <p:spPr>
          <a:xfrm>
            <a:off x="2963250" y="4991184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无处不在的时间延迟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Queue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43E87A-4B47-42BA-86EE-E09D00556437}"/>
              </a:ext>
            </a:extLst>
          </p:cNvPr>
          <p:cNvSpPr/>
          <p:nvPr/>
        </p:nvSpPr>
        <p:spPr>
          <a:xfrm>
            <a:off x="6682617" y="5391365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有限理性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</a:p>
        </p:txBody>
      </p:sp>
    </p:spTree>
    <p:extLst>
      <p:ext uri="{BB962C8B-B14F-4D97-AF65-F5344CB8AC3E}">
        <p14:creationId xmlns:p14="http://schemas.microsoft.com/office/powerpoint/2010/main" val="3746414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EB9DC-BFA5-4113-986B-14BB31852A6D}"/>
              </a:ext>
            </a:extLst>
          </p:cNvPr>
          <p:cNvSpPr txBox="1">
            <a:spLocks/>
          </p:cNvSpPr>
          <p:nvPr/>
        </p:nvSpPr>
        <p:spPr>
          <a:xfrm>
            <a:off x="196467" y="965806"/>
            <a:ext cx="3934282" cy="57456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 、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放大反馈回路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D7799B-4B9D-4517-9E29-2AE4F07D0E81}"/>
              </a:ext>
            </a:extLst>
          </p:cNvPr>
          <p:cNvSpPr/>
          <p:nvPr/>
        </p:nvSpPr>
        <p:spPr>
          <a:xfrm>
            <a:off x="957668" y="4048874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BE7B8F-29AD-4BE1-9A00-B10CAFE647E7}"/>
              </a:ext>
            </a:extLst>
          </p:cNvPr>
          <p:cNvSpPr/>
          <p:nvPr/>
        </p:nvSpPr>
        <p:spPr>
          <a:xfrm>
            <a:off x="909852" y="4002446"/>
            <a:ext cx="8963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(Business)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BFE021-DD63-4ADA-9316-89B0946488E0}"/>
              </a:ext>
            </a:extLst>
          </p:cNvPr>
          <p:cNvSpPr/>
          <p:nvPr/>
        </p:nvSpPr>
        <p:spPr>
          <a:xfrm>
            <a:off x="7545942" y="4069425"/>
            <a:ext cx="777712" cy="18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3828E9-8ECF-4C75-A061-81578B6FF0A4}"/>
              </a:ext>
            </a:extLst>
          </p:cNvPr>
          <p:cNvSpPr/>
          <p:nvPr/>
        </p:nvSpPr>
        <p:spPr>
          <a:xfrm>
            <a:off x="7433463" y="4016686"/>
            <a:ext cx="9729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50" dirty="0">
                <a:solidFill>
                  <a:schemeClr val="bg1"/>
                </a:solidFill>
              </a:rPr>
              <a:t>(Customer)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113E9A-F2EA-4F40-96B2-E5A866FA0186}"/>
              </a:ext>
            </a:extLst>
          </p:cNvPr>
          <p:cNvSpPr/>
          <p:nvPr/>
        </p:nvSpPr>
        <p:spPr>
          <a:xfrm>
            <a:off x="4197996" y="5357066"/>
            <a:ext cx="13813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3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Value Flow</a:t>
            </a:r>
            <a:endParaRPr lang="zh-TW" altLang="en-US" sz="13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979F0B16-A5CC-469E-9BBB-32C2B4555153}"/>
              </a:ext>
            </a:extLst>
          </p:cNvPr>
          <p:cNvSpPr/>
          <p:nvPr/>
        </p:nvSpPr>
        <p:spPr>
          <a:xfrm rot="10800000" flipH="1">
            <a:off x="2000596" y="4597334"/>
            <a:ext cx="5698747" cy="699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A89CBD9-1711-44A2-BD38-C7C99A77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04" y="4085978"/>
            <a:ext cx="103670" cy="11026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DE196E-BC56-4CEA-B3DE-1ABFD991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084" y="4276637"/>
            <a:ext cx="99709" cy="10605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3CA8E0-0E53-471C-878F-809A8DE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56" y="4085977"/>
            <a:ext cx="106654" cy="11343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4D67F5F-7B88-485E-A52D-8FA048B693A6}"/>
              </a:ext>
            </a:extLst>
          </p:cNvPr>
          <p:cNvSpPr/>
          <p:nvPr/>
        </p:nvSpPr>
        <p:spPr>
          <a:xfrm>
            <a:off x="2307320" y="3781821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zh-TW" altLang="en-US" sz="135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F1FD1D0-B566-45F0-94F4-B7FA4050BA3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838235" y="3920321"/>
            <a:ext cx="294444" cy="1154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A827E9-7074-445C-9641-2C6A667E0CD0}"/>
              </a:ext>
            </a:extLst>
          </p:cNvPr>
          <p:cNvSpPr/>
          <p:nvPr/>
        </p:nvSpPr>
        <p:spPr>
          <a:xfrm>
            <a:off x="3516863" y="547593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A9F2D0-6905-425F-A623-74A2BA841C0F}"/>
              </a:ext>
            </a:extLst>
          </p:cNvPr>
          <p:cNvSpPr/>
          <p:nvPr/>
        </p:nvSpPr>
        <p:spPr>
          <a:xfrm>
            <a:off x="5686796" y="5489399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386D6C-A620-40DC-8C4C-8FA8D3138F9E}"/>
              </a:ext>
            </a:extLst>
          </p:cNvPr>
          <p:cNvSpPr/>
          <p:nvPr/>
        </p:nvSpPr>
        <p:spPr>
          <a:xfrm>
            <a:off x="5920513" y="3709864"/>
            <a:ext cx="7040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sz="135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90907F5-1AD9-4DD7-B677-AD1EE800F766}"/>
              </a:ext>
            </a:extLst>
          </p:cNvPr>
          <p:cNvCxnSpPr>
            <a:cxnSpLocks/>
          </p:cNvCxnSpPr>
          <p:nvPr/>
        </p:nvCxnSpPr>
        <p:spPr>
          <a:xfrm>
            <a:off x="4683160" y="3983402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16DA270-0DF7-4CD4-84B5-2F10E4E8B9D5}"/>
              </a:ext>
            </a:extLst>
          </p:cNvPr>
          <p:cNvSpPr/>
          <p:nvPr/>
        </p:nvSpPr>
        <p:spPr>
          <a:xfrm>
            <a:off x="4052627" y="3741028"/>
            <a:ext cx="7040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可交付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软件</a:t>
            </a:r>
            <a:endParaRPr lang="zh-TW" altLang="en-US" sz="135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A670EE8-35BE-47DC-905C-96ADDB2EF338}"/>
              </a:ext>
            </a:extLst>
          </p:cNvPr>
          <p:cNvCxnSpPr>
            <a:cxnSpLocks/>
          </p:cNvCxnSpPr>
          <p:nvPr/>
        </p:nvCxnSpPr>
        <p:spPr>
          <a:xfrm>
            <a:off x="6562721" y="3953361"/>
            <a:ext cx="3406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F566EF3-D23C-4EA6-B388-28BA3544BC5E}"/>
              </a:ext>
            </a:extLst>
          </p:cNvPr>
          <p:cNvSpPr/>
          <p:nvPr/>
        </p:nvSpPr>
        <p:spPr>
          <a:xfrm>
            <a:off x="910454" y="4320334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商业价值</a:t>
            </a:r>
            <a:endParaRPr lang="zh-TW" altLang="en-US" sz="135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B7D492-7116-465C-AC5C-9B00F975CE3E}"/>
              </a:ext>
            </a:extLst>
          </p:cNvPr>
          <p:cNvSpPr/>
          <p:nvPr/>
        </p:nvSpPr>
        <p:spPr>
          <a:xfrm>
            <a:off x="7496214" y="432509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35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使用价值</a:t>
            </a:r>
            <a:endParaRPr lang="zh-TW" altLang="en-US" sz="1350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C8C9967-27B2-4EBC-9077-A991999724F0}"/>
              </a:ext>
            </a:extLst>
          </p:cNvPr>
          <p:cNvCxnSpPr/>
          <p:nvPr/>
        </p:nvCxnSpPr>
        <p:spPr>
          <a:xfrm>
            <a:off x="1782566" y="3246945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D2F9CF-D1DE-4448-9F35-DC1B67FC4B19}"/>
              </a:ext>
            </a:extLst>
          </p:cNvPr>
          <p:cNvCxnSpPr/>
          <p:nvPr/>
        </p:nvCxnSpPr>
        <p:spPr>
          <a:xfrm>
            <a:off x="7428988" y="3246945"/>
            <a:ext cx="0" cy="3676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90DB1AA-3916-44BE-9CC4-451056F5D2CE}"/>
              </a:ext>
            </a:extLst>
          </p:cNvPr>
          <p:cNvCxnSpPr/>
          <p:nvPr/>
        </p:nvCxnSpPr>
        <p:spPr>
          <a:xfrm>
            <a:off x="1782567" y="3409557"/>
            <a:ext cx="5644343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56B3A8A-3E29-4EFF-834D-DA7A71FBC221}"/>
              </a:ext>
            </a:extLst>
          </p:cNvPr>
          <p:cNvSpPr/>
          <p:nvPr/>
        </p:nvSpPr>
        <p:spPr>
          <a:xfrm>
            <a:off x="4186619" y="3078088"/>
            <a:ext cx="1276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to market</a:t>
            </a:r>
            <a:endParaRPr lang="zh-TW" altLang="en-US" sz="12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F7CD044-E591-4208-AEB7-A91F3004220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62373" y="4636020"/>
            <a:ext cx="1855644" cy="127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9F888B2-DCBD-4CE6-8B85-2968EB09BB8A}"/>
              </a:ext>
            </a:extLst>
          </p:cNvPr>
          <p:cNvCxnSpPr>
            <a:cxnSpLocks/>
          </p:cNvCxnSpPr>
          <p:nvPr/>
        </p:nvCxnSpPr>
        <p:spPr>
          <a:xfrm>
            <a:off x="4951316" y="4636019"/>
            <a:ext cx="168636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54DBB03-6DEE-4EFD-BD8A-8239902AC135}"/>
              </a:ext>
            </a:extLst>
          </p:cNvPr>
          <p:cNvCxnSpPr/>
          <p:nvPr/>
        </p:nvCxnSpPr>
        <p:spPr>
          <a:xfrm>
            <a:off x="2000596" y="4320335"/>
            <a:ext cx="7914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2E0634-066E-4EEC-B997-FE64E696D106}"/>
              </a:ext>
            </a:extLst>
          </p:cNvPr>
          <p:cNvCxnSpPr>
            <a:cxnSpLocks/>
          </p:cNvCxnSpPr>
          <p:nvPr/>
        </p:nvCxnSpPr>
        <p:spPr>
          <a:xfrm>
            <a:off x="6832442" y="4268301"/>
            <a:ext cx="5469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箭號: 弧形下彎 29">
            <a:extLst>
              <a:ext uri="{FF2B5EF4-FFF2-40B4-BE49-F238E27FC236}">
                <a16:creationId xmlns:a16="http://schemas.microsoft.com/office/drawing/2014/main" id="{B697ED00-965D-4A05-B776-02ADD13DDB1E}"/>
              </a:ext>
            </a:extLst>
          </p:cNvPr>
          <p:cNvSpPr/>
          <p:nvPr/>
        </p:nvSpPr>
        <p:spPr>
          <a:xfrm flipH="1">
            <a:off x="1884209" y="2500274"/>
            <a:ext cx="5698747" cy="699494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488C889-7B61-45AE-BC90-FCDF29501E72}"/>
              </a:ext>
            </a:extLst>
          </p:cNvPr>
          <p:cNvCxnSpPr/>
          <p:nvPr/>
        </p:nvCxnSpPr>
        <p:spPr>
          <a:xfrm flipH="1">
            <a:off x="2000596" y="4533457"/>
            <a:ext cx="79147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6067022-FE90-48F7-A067-9F63C57B14E0}"/>
              </a:ext>
            </a:extLst>
          </p:cNvPr>
          <p:cNvCxnSpPr>
            <a:cxnSpLocks/>
          </p:cNvCxnSpPr>
          <p:nvPr/>
        </p:nvCxnSpPr>
        <p:spPr>
          <a:xfrm flipH="1">
            <a:off x="6832442" y="4458834"/>
            <a:ext cx="546980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形 35" descr="重複">
            <a:extLst>
              <a:ext uri="{FF2B5EF4-FFF2-40B4-BE49-F238E27FC236}">
                <a16:creationId xmlns:a16="http://schemas.microsoft.com/office/drawing/2014/main" id="{FF9F7531-B8B0-4A40-8D1A-AB5FFA07B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76625">
            <a:off x="3613869" y="4414669"/>
            <a:ext cx="442700" cy="442700"/>
          </a:xfrm>
          <a:prstGeom prst="rect">
            <a:avLst/>
          </a:prstGeom>
        </p:spPr>
      </p:pic>
      <p:pic>
        <p:nvPicPr>
          <p:cNvPr id="37" name="圖形 36" descr="重複">
            <a:extLst>
              <a:ext uri="{FF2B5EF4-FFF2-40B4-BE49-F238E27FC236}">
                <a16:creationId xmlns:a16="http://schemas.microsoft.com/office/drawing/2014/main" id="{10A67BD2-1918-4D06-BC10-C1BBCCD78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76625">
            <a:off x="5589730" y="4414669"/>
            <a:ext cx="442700" cy="4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34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73B8083-D516-4C72-A934-B351CB8BB22E}"/>
              </a:ext>
            </a:extLst>
          </p:cNvPr>
          <p:cNvSpPr/>
          <p:nvPr/>
        </p:nvSpPr>
        <p:spPr>
          <a:xfrm>
            <a:off x="3031888" y="2544503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430EBE4-874B-420D-B828-F2AFA64F1995}"/>
              </a:ext>
            </a:extLst>
          </p:cNvPr>
          <p:cNvSpPr/>
          <p:nvPr/>
        </p:nvSpPr>
        <p:spPr>
          <a:xfrm>
            <a:off x="3031888" y="3054866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D02964A-6D5B-485C-B74B-461BE5A494BD}"/>
              </a:ext>
            </a:extLst>
          </p:cNvPr>
          <p:cNvSpPr/>
          <p:nvPr/>
        </p:nvSpPr>
        <p:spPr>
          <a:xfrm>
            <a:off x="3031888" y="3553268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773D6FC-90B1-42BC-87A3-5A7F8B05553D}"/>
              </a:ext>
            </a:extLst>
          </p:cNvPr>
          <p:cNvSpPr/>
          <p:nvPr/>
        </p:nvSpPr>
        <p:spPr>
          <a:xfrm>
            <a:off x="3031888" y="4063631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D4B6919-FF81-467F-9DFA-DFD60A4F76C1}"/>
              </a:ext>
            </a:extLst>
          </p:cNvPr>
          <p:cNvSpPr/>
          <p:nvPr/>
        </p:nvSpPr>
        <p:spPr>
          <a:xfrm>
            <a:off x="3031888" y="4573994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3AE176-D700-4779-8B76-FA52C13292DD}"/>
              </a:ext>
            </a:extLst>
          </p:cNvPr>
          <p:cNvSpPr/>
          <p:nvPr/>
        </p:nvSpPr>
        <p:spPr>
          <a:xfrm>
            <a:off x="3031888" y="5084357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DF742A9-E457-4202-A02F-794E1AEEE584}"/>
              </a:ext>
            </a:extLst>
          </p:cNvPr>
          <p:cNvSpPr/>
          <p:nvPr/>
        </p:nvSpPr>
        <p:spPr>
          <a:xfrm>
            <a:off x="2856450" y="2771774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7592FE8-D77F-42EF-9A80-6FC760993E04}"/>
              </a:ext>
            </a:extLst>
          </p:cNvPr>
          <p:cNvSpPr/>
          <p:nvPr/>
        </p:nvSpPr>
        <p:spPr>
          <a:xfrm>
            <a:off x="2856450" y="3282137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DBA5EBA-1DED-4F05-953C-8ADDF861C85F}"/>
              </a:ext>
            </a:extLst>
          </p:cNvPr>
          <p:cNvSpPr/>
          <p:nvPr/>
        </p:nvSpPr>
        <p:spPr>
          <a:xfrm>
            <a:off x="2856450" y="3780539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03141F2-DC12-42BF-ADB4-42C4A15DDF06}"/>
              </a:ext>
            </a:extLst>
          </p:cNvPr>
          <p:cNvSpPr/>
          <p:nvPr/>
        </p:nvSpPr>
        <p:spPr>
          <a:xfrm>
            <a:off x="2856450" y="4290902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DBC6C-9DA7-4AAA-AC32-58C8D219BD38}"/>
              </a:ext>
            </a:extLst>
          </p:cNvPr>
          <p:cNvSpPr/>
          <p:nvPr/>
        </p:nvSpPr>
        <p:spPr>
          <a:xfrm>
            <a:off x="2856450" y="4801265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050" name="Picture 2" descr="「feedback」的圖片搜尋結果">
            <a:extLst>
              <a:ext uri="{FF2B5EF4-FFF2-40B4-BE49-F238E27FC236}">
                <a16:creationId xmlns:a16="http://schemas.microsoft.com/office/drawing/2014/main" id="{8AF8C9BA-EA45-4323-A42E-631DD728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12" y="3206381"/>
            <a:ext cx="1753043" cy="17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E43264B-FABC-42D9-BDA1-696841A2F084}"/>
              </a:ext>
            </a:extLst>
          </p:cNvPr>
          <p:cNvSpPr/>
          <p:nvPr/>
        </p:nvSpPr>
        <p:spPr>
          <a:xfrm>
            <a:off x="6603871" y="2544503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E98C1D3-5B2D-470B-AC01-4C59EC367BC8}"/>
              </a:ext>
            </a:extLst>
          </p:cNvPr>
          <p:cNvSpPr/>
          <p:nvPr/>
        </p:nvSpPr>
        <p:spPr>
          <a:xfrm>
            <a:off x="6603871" y="3054866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5E533F8-BCB1-4E26-813C-DB47C4D4E783}"/>
              </a:ext>
            </a:extLst>
          </p:cNvPr>
          <p:cNvSpPr/>
          <p:nvPr/>
        </p:nvSpPr>
        <p:spPr>
          <a:xfrm>
            <a:off x="6603871" y="3553268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D7E095F-BD68-4C0F-9784-669518757689}"/>
              </a:ext>
            </a:extLst>
          </p:cNvPr>
          <p:cNvSpPr/>
          <p:nvPr/>
        </p:nvSpPr>
        <p:spPr>
          <a:xfrm>
            <a:off x="6603871" y="4063631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AF82E96-57CA-4210-BF3F-5DA3F164F629}"/>
              </a:ext>
            </a:extLst>
          </p:cNvPr>
          <p:cNvSpPr/>
          <p:nvPr/>
        </p:nvSpPr>
        <p:spPr>
          <a:xfrm>
            <a:off x="6603871" y="4573994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362A3F9-7DD2-4614-B49E-9A2A4CE7D9D5}"/>
              </a:ext>
            </a:extLst>
          </p:cNvPr>
          <p:cNvSpPr/>
          <p:nvPr/>
        </p:nvSpPr>
        <p:spPr>
          <a:xfrm>
            <a:off x="6603871" y="5084357"/>
            <a:ext cx="207335" cy="454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2FAD1EA-4A88-4A32-9B77-B8864AF4C9E2}"/>
              </a:ext>
            </a:extLst>
          </p:cNvPr>
          <p:cNvSpPr/>
          <p:nvPr/>
        </p:nvSpPr>
        <p:spPr>
          <a:xfrm>
            <a:off x="6867026" y="2771774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DE4B63B-64F4-47A3-8686-0B8600674296}"/>
              </a:ext>
            </a:extLst>
          </p:cNvPr>
          <p:cNvSpPr/>
          <p:nvPr/>
        </p:nvSpPr>
        <p:spPr>
          <a:xfrm>
            <a:off x="6867026" y="3282137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95E824-523E-4EDE-82C7-94E51F4D1F10}"/>
              </a:ext>
            </a:extLst>
          </p:cNvPr>
          <p:cNvSpPr/>
          <p:nvPr/>
        </p:nvSpPr>
        <p:spPr>
          <a:xfrm>
            <a:off x="6867026" y="3780539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F376677-C58B-4315-8A4A-428D24070C30}"/>
              </a:ext>
            </a:extLst>
          </p:cNvPr>
          <p:cNvSpPr/>
          <p:nvPr/>
        </p:nvSpPr>
        <p:spPr>
          <a:xfrm>
            <a:off x="6867026" y="4290902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E636CEC1-17A7-4FB0-8191-4683DA8D4A5F}"/>
              </a:ext>
            </a:extLst>
          </p:cNvPr>
          <p:cNvSpPr/>
          <p:nvPr/>
        </p:nvSpPr>
        <p:spPr>
          <a:xfrm>
            <a:off x="6867026" y="4801265"/>
            <a:ext cx="127591" cy="4545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D7F041-C7A8-457E-90BB-917F8E7A1B10}"/>
              </a:ext>
            </a:extLst>
          </p:cNvPr>
          <p:cNvSpPr/>
          <p:nvPr/>
        </p:nvSpPr>
        <p:spPr>
          <a:xfrm>
            <a:off x="2264045" y="2987090"/>
            <a:ext cx="45397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区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块</a:t>
            </a:r>
            <a:endParaRPr lang="zh-TW" altLang="en-US" sz="21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E0CD65-F979-4FE9-BB2F-FB18AB7E1E1C}"/>
              </a:ext>
            </a:extLst>
          </p:cNvPr>
          <p:cNvSpPr/>
          <p:nvPr/>
        </p:nvSpPr>
        <p:spPr>
          <a:xfrm>
            <a:off x="7126581" y="3088077"/>
            <a:ext cx="45397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户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区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块</a:t>
            </a:r>
            <a:endParaRPr lang="zh-TW" altLang="en-US" sz="2100" dirty="0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BF57B881-FAE0-40E7-BC29-2938F5DE2471}"/>
              </a:ext>
            </a:extLst>
          </p:cNvPr>
          <p:cNvSpPr/>
          <p:nvPr/>
        </p:nvSpPr>
        <p:spPr>
          <a:xfrm>
            <a:off x="5761960" y="3417703"/>
            <a:ext cx="508149" cy="3987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FCD964DC-E26E-48BC-9EDE-F4C31FAE23DC}"/>
              </a:ext>
            </a:extLst>
          </p:cNvPr>
          <p:cNvSpPr/>
          <p:nvPr/>
        </p:nvSpPr>
        <p:spPr>
          <a:xfrm rot="10800000">
            <a:off x="5790645" y="4219133"/>
            <a:ext cx="508149" cy="3987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90CAA96-D344-429C-809B-3054042BEB3C}"/>
              </a:ext>
            </a:extLst>
          </p:cNvPr>
          <p:cNvSpPr/>
          <p:nvPr/>
        </p:nvSpPr>
        <p:spPr>
          <a:xfrm rot="10800000">
            <a:off x="3543025" y="3381818"/>
            <a:ext cx="508149" cy="3987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698BFE5-2933-41E9-9008-95F8704D8465}"/>
              </a:ext>
            </a:extLst>
          </p:cNvPr>
          <p:cNvSpPr/>
          <p:nvPr/>
        </p:nvSpPr>
        <p:spPr>
          <a:xfrm>
            <a:off x="3571710" y="4183247"/>
            <a:ext cx="508149" cy="3987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10EBCE9-DD9E-4CEE-BC92-67747CF2CFAD}"/>
              </a:ext>
            </a:extLst>
          </p:cNvPr>
          <p:cNvSpPr/>
          <p:nvPr/>
        </p:nvSpPr>
        <p:spPr>
          <a:xfrm>
            <a:off x="4184044" y="2813730"/>
            <a:ext cx="1540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放大回馈</a:t>
            </a:r>
            <a:endParaRPr lang="en-US" altLang="zh-TW" sz="24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49" name="圖片 2048">
            <a:extLst>
              <a:ext uri="{FF2B5EF4-FFF2-40B4-BE49-F238E27FC236}">
                <a16:creationId xmlns:a16="http://schemas.microsoft.com/office/drawing/2014/main" id="{A9566717-BF58-4596-82D6-360A0B44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2" y="1697212"/>
            <a:ext cx="1306381" cy="2095952"/>
          </a:xfrm>
          <a:prstGeom prst="rect">
            <a:avLst/>
          </a:prstGeom>
        </p:spPr>
      </p:pic>
      <p:sp>
        <p:nvSpPr>
          <p:cNvPr id="2051" name="矩形 2050">
            <a:extLst>
              <a:ext uri="{FF2B5EF4-FFF2-40B4-BE49-F238E27FC236}">
                <a16:creationId xmlns:a16="http://schemas.microsoft.com/office/drawing/2014/main" id="{C81CEDD9-D50B-4059-900C-8B589C446133}"/>
              </a:ext>
            </a:extLst>
          </p:cNvPr>
          <p:cNvSpPr/>
          <p:nvPr/>
        </p:nvSpPr>
        <p:spPr>
          <a:xfrm>
            <a:off x="111946" y="1444137"/>
            <a:ext cx="349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2052" name="矩形 2051">
            <a:extLst>
              <a:ext uri="{FF2B5EF4-FFF2-40B4-BE49-F238E27FC236}">
                <a16:creationId xmlns:a16="http://schemas.microsoft.com/office/drawing/2014/main" id="{F4D29862-0526-4023-97A0-3E2C07D6D0B0}"/>
              </a:ext>
            </a:extLst>
          </p:cNvPr>
          <p:cNvSpPr/>
          <p:nvPr/>
        </p:nvSpPr>
        <p:spPr>
          <a:xfrm>
            <a:off x="177753" y="3726167"/>
            <a:ext cx="3048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spc="225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350" dirty="0">
              <a:solidFill>
                <a:srgbClr val="C00000"/>
              </a:solidFill>
            </a:endParaRPr>
          </a:p>
        </p:txBody>
      </p:sp>
      <p:sp>
        <p:nvSpPr>
          <p:cNvPr id="2053" name="箭號: 弧形下彎 2052">
            <a:extLst>
              <a:ext uri="{FF2B5EF4-FFF2-40B4-BE49-F238E27FC236}">
                <a16:creationId xmlns:a16="http://schemas.microsoft.com/office/drawing/2014/main" id="{154F0C1E-EC40-468F-A00B-3F001F77F16F}"/>
              </a:ext>
            </a:extLst>
          </p:cNvPr>
          <p:cNvSpPr/>
          <p:nvPr/>
        </p:nvSpPr>
        <p:spPr>
          <a:xfrm rot="12837489">
            <a:off x="337084" y="4179809"/>
            <a:ext cx="1573100" cy="61811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54" name="雲朵形 2053">
            <a:extLst>
              <a:ext uri="{FF2B5EF4-FFF2-40B4-BE49-F238E27FC236}">
                <a16:creationId xmlns:a16="http://schemas.microsoft.com/office/drawing/2014/main" id="{38C44CB7-8120-4C48-8FA4-CE831AC4393A}"/>
              </a:ext>
            </a:extLst>
          </p:cNvPr>
          <p:cNvSpPr/>
          <p:nvPr/>
        </p:nvSpPr>
        <p:spPr>
          <a:xfrm>
            <a:off x="7534385" y="1721136"/>
            <a:ext cx="1228061" cy="789753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55" name="矩形 2054">
            <a:extLst>
              <a:ext uri="{FF2B5EF4-FFF2-40B4-BE49-F238E27FC236}">
                <a16:creationId xmlns:a16="http://schemas.microsoft.com/office/drawing/2014/main" id="{96E99E6C-05EA-4731-A88A-95AC6B998C78}"/>
              </a:ext>
            </a:extLst>
          </p:cNvPr>
          <p:cNvSpPr/>
          <p:nvPr/>
        </p:nvSpPr>
        <p:spPr>
          <a:xfrm>
            <a:off x="7829698" y="1977513"/>
            <a:ext cx="683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Vision</a:t>
            </a:r>
          </a:p>
        </p:txBody>
      </p:sp>
      <p:sp>
        <p:nvSpPr>
          <p:cNvPr id="41" name="雲朵形 40">
            <a:extLst>
              <a:ext uri="{FF2B5EF4-FFF2-40B4-BE49-F238E27FC236}">
                <a16:creationId xmlns:a16="http://schemas.microsoft.com/office/drawing/2014/main" id="{290D8D5E-6002-4DAA-8195-121E9EA3FEE9}"/>
              </a:ext>
            </a:extLst>
          </p:cNvPr>
          <p:cNvSpPr/>
          <p:nvPr/>
        </p:nvSpPr>
        <p:spPr>
          <a:xfrm>
            <a:off x="8280214" y="2709387"/>
            <a:ext cx="769922" cy="575543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56" name="矩形 2055">
            <a:extLst>
              <a:ext uri="{FF2B5EF4-FFF2-40B4-BE49-F238E27FC236}">
                <a16:creationId xmlns:a16="http://schemas.microsoft.com/office/drawing/2014/main" id="{1EFE18EF-B133-4CEF-AEFF-48272D9F0670}"/>
              </a:ext>
            </a:extLst>
          </p:cNvPr>
          <p:cNvSpPr/>
          <p:nvPr/>
        </p:nvSpPr>
        <p:spPr>
          <a:xfrm>
            <a:off x="8401761" y="2883233"/>
            <a:ext cx="5725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Vision</a:t>
            </a:r>
          </a:p>
        </p:txBody>
      </p:sp>
      <p:sp>
        <p:nvSpPr>
          <p:cNvPr id="43" name="雲朵形 42">
            <a:extLst>
              <a:ext uri="{FF2B5EF4-FFF2-40B4-BE49-F238E27FC236}">
                <a16:creationId xmlns:a16="http://schemas.microsoft.com/office/drawing/2014/main" id="{11AD3CC3-E628-447F-A7CE-008B7D52336F}"/>
              </a:ext>
            </a:extLst>
          </p:cNvPr>
          <p:cNvSpPr/>
          <p:nvPr/>
        </p:nvSpPr>
        <p:spPr>
          <a:xfrm>
            <a:off x="7534385" y="2594740"/>
            <a:ext cx="638795" cy="404306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67A6AD-9507-41F0-9190-8C68B394EDEA}"/>
              </a:ext>
            </a:extLst>
          </p:cNvPr>
          <p:cNvSpPr/>
          <p:nvPr/>
        </p:nvSpPr>
        <p:spPr>
          <a:xfrm>
            <a:off x="7618021" y="2693018"/>
            <a:ext cx="5180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Vision</a:t>
            </a:r>
          </a:p>
        </p:txBody>
      </p:sp>
      <p:sp>
        <p:nvSpPr>
          <p:cNvPr id="45" name="箭號: 弧形下彎 44">
            <a:extLst>
              <a:ext uri="{FF2B5EF4-FFF2-40B4-BE49-F238E27FC236}">
                <a16:creationId xmlns:a16="http://schemas.microsoft.com/office/drawing/2014/main" id="{F9C1FF93-0006-4D3A-8EC6-E3A756D4974C}"/>
              </a:ext>
            </a:extLst>
          </p:cNvPr>
          <p:cNvSpPr/>
          <p:nvPr/>
        </p:nvSpPr>
        <p:spPr>
          <a:xfrm rot="8402157" flipH="1">
            <a:off x="7641398" y="4109437"/>
            <a:ext cx="1567017" cy="618113"/>
          </a:xfrm>
          <a:prstGeom prst="curved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57" name="矩形 2056">
            <a:extLst>
              <a:ext uri="{FF2B5EF4-FFF2-40B4-BE49-F238E27FC236}">
                <a16:creationId xmlns:a16="http://schemas.microsoft.com/office/drawing/2014/main" id="{419E8928-5DD7-412C-B54F-1EA430DE37DA}"/>
              </a:ext>
            </a:extLst>
          </p:cNvPr>
          <p:cNvSpPr/>
          <p:nvPr/>
        </p:nvSpPr>
        <p:spPr>
          <a:xfrm>
            <a:off x="2978393" y="2629300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654146-5FD4-4F87-A75C-BEBA8F5C54BD}"/>
              </a:ext>
            </a:extLst>
          </p:cNvPr>
          <p:cNvSpPr/>
          <p:nvPr/>
        </p:nvSpPr>
        <p:spPr>
          <a:xfrm>
            <a:off x="2989662" y="3206222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24B7816-941F-4208-B996-957E8558BA65}"/>
              </a:ext>
            </a:extLst>
          </p:cNvPr>
          <p:cNvSpPr/>
          <p:nvPr/>
        </p:nvSpPr>
        <p:spPr>
          <a:xfrm>
            <a:off x="3023740" y="3677747"/>
            <a:ext cx="3818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56CA345B-4324-4210-9748-EF7E76143664}"/>
              </a:ext>
            </a:extLst>
          </p:cNvPr>
          <p:cNvSpPr/>
          <p:nvPr/>
        </p:nvSpPr>
        <p:spPr>
          <a:xfrm>
            <a:off x="3024424" y="4069927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A3FA8497-3F4C-4558-A11D-B1E47F361B36}"/>
              </a:ext>
            </a:extLst>
          </p:cNvPr>
          <p:cNvSpPr/>
          <p:nvPr/>
        </p:nvSpPr>
        <p:spPr>
          <a:xfrm>
            <a:off x="3024424" y="4580290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94DFECD0-C30C-45D7-899C-17BD78A84741}"/>
              </a:ext>
            </a:extLst>
          </p:cNvPr>
          <p:cNvSpPr/>
          <p:nvPr/>
        </p:nvSpPr>
        <p:spPr>
          <a:xfrm>
            <a:off x="3024424" y="5078691"/>
            <a:ext cx="215309" cy="45454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3AD0959-F829-4E1D-8BAD-AA98809A6B77}"/>
              </a:ext>
            </a:extLst>
          </p:cNvPr>
          <p:cNvSpPr/>
          <p:nvPr/>
        </p:nvSpPr>
        <p:spPr>
          <a:xfrm>
            <a:off x="2970929" y="4154723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0AAFCDC-A22D-4BA5-BDEF-72D91C009BC5}"/>
              </a:ext>
            </a:extLst>
          </p:cNvPr>
          <p:cNvSpPr/>
          <p:nvPr/>
        </p:nvSpPr>
        <p:spPr>
          <a:xfrm>
            <a:off x="2982198" y="4731646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805DA1-DC9A-4153-A448-4096B722F980}"/>
              </a:ext>
            </a:extLst>
          </p:cNvPr>
          <p:cNvSpPr/>
          <p:nvPr/>
        </p:nvSpPr>
        <p:spPr>
          <a:xfrm>
            <a:off x="3016276" y="5203170"/>
            <a:ext cx="3818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F762C69-526F-4B93-A568-A28F433C093E}"/>
              </a:ext>
            </a:extLst>
          </p:cNvPr>
          <p:cNvSpPr/>
          <p:nvPr/>
        </p:nvSpPr>
        <p:spPr>
          <a:xfrm>
            <a:off x="6463787" y="2629300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2E68374-9C45-47CB-8C6D-835C5C27548D}"/>
              </a:ext>
            </a:extLst>
          </p:cNvPr>
          <p:cNvSpPr/>
          <p:nvPr/>
        </p:nvSpPr>
        <p:spPr>
          <a:xfrm>
            <a:off x="6456323" y="4154723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82068C-87EC-48DC-A195-3B10D0547136}"/>
              </a:ext>
            </a:extLst>
          </p:cNvPr>
          <p:cNvSpPr/>
          <p:nvPr/>
        </p:nvSpPr>
        <p:spPr>
          <a:xfrm>
            <a:off x="6501670" y="5203170"/>
            <a:ext cx="3818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50048CB-67CD-48B1-94D7-934400882F5F}"/>
              </a:ext>
            </a:extLst>
          </p:cNvPr>
          <p:cNvSpPr/>
          <p:nvPr/>
        </p:nvSpPr>
        <p:spPr>
          <a:xfrm>
            <a:off x="6461653" y="3719209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B9665B6-1D63-4D2A-BF2F-29642098B9FB}"/>
              </a:ext>
            </a:extLst>
          </p:cNvPr>
          <p:cNvSpPr/>
          <p:nvPr/>
        </p:nvSpPr>
        <p:spPr>
          <a:xfrm>
            <a:off x="6442920" y="4667710"/>
            <a:ext cx="4603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09CA1F4-EEA3-4924-8C82-2B5E239A1593}"/>
              </a:ext>
            </a:extLst>
          </p:cNvPr>
          <p:cNvSpPr/>
          <p:nvPr/>
        </p:nvSpPr>
        <p:spPr>
          <a:xfrm>
            <a:off x="6471906" y="3203337"/>
            <a:ext cx="3818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EF5996C-598E-4EEF-B791-72EE5F5C8AB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333500" y="1847851"/>
            <a:ext cx="1698387" cy="1434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直線單箭頭接點 2057">
            <a:extLst>
              <a:ext uri="{FF2B5EF4-FFF2-40B4-BE49-F238E27FC236}">
                <a16:creationId xmlns:a16="http://schemas.microsoft.com/office/drawing/2014/main" id="{A4523933-7EA4-41F2-BD4B-BB3EA981E20F}"/>
              </a:ext>
            </a:extLst>
          </p:cNvPr>
          <p:cNvCxnSpPr/>
          <p:nvPr/>
        </p:nvCxnSpPr>
        <p:spPr>
          <a:xfrm flipH="1" flipV="1">
            <a:off x="1333500" y="2381250"/>
            <a:ext cx="1698387" cy="2480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直線單箭頭接點 2059">
            <a:extLst>
              <a:ext uri="{FF2B5EF4-FFF2-40B4-BE49-F238E27FC236}">
                <a16:creationId xmlns:a16="http://schemas.microsoft.com/office/drawing/2014/main" id="{B2EA9D28-70B4-40F9-83EA-7959B31DC455}"/>
              </a:ext>
            </a:extLst>
          </p:cNvPr>
          <p:cNvCxnSpPr/>
          <p:nvPr/>
        </p:nvCxnSpPr>
        <p:spPr>
          <a:xfrm flipH="1">
            <a:off x="1668780" y="3677747"/>
            <a:ext cx="136310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直線單箭頭接點 2061">
            <a:extLst>
              <a:ext uri="{FF2B5EF4-FFF2-40B4-BE49-F238E27FC236}">
                <a16:creationId xmlns:a16="http://schemas.microsoft.com/office/drawing/2014/main" id="{E57F7290-8FDF-4061-91D8-2F164D6D9DE1}"/>
              </a:ext>
            </a:extLst>
          </p:cNvPr>
          <p:cNvCxnSpPr>
            <a:cxnSpLocks/>
          </p:cNvCxnSpPr>
          <p:nvPr/>
        </p:nvCxnSpPr>
        <p:spPr>
          <a:xfrm flipV="1">
            <a:off x="6682740" y="2254512"/>
            <a:ext cx="1082040" cy="14232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直線單箭頭接點 2063">
            <a:extLst>
              <a:ext uri="{FF2B5EF4-FFF2-40B4-BE49-F238E27FC236}">
                <a16:creationId xmlns:a16="http://schemas.microsoft.com/office/drawing/2014/main" id="{CF0AA10A-1BCF-45E1-87CB-085ABF7DC253}"/>
              </a:ext>
            </a:extLst>
          </p:cNvPr>
          <p:cNvCxnSpPr>
            <a:endCxn id="43" idx="2"/>
          </p:cNvCxnSpPr>
          <p:nvPr/>
        </p:nvCxnSpPr>
        <p:spPr>
          <a:xfrm flipV="1">
            <a:off x="6682740" y="2796893"/>
            <a:ext cx="853627" cy="63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D6FA3BC2-EDC9-48E5-A737-B619FF336E96}"/>
              </a:ext>
            </a:extLst>
          </p:cNvPr>
          <p:cNvCxnSpPr>
            <a:cxnSpLocks/>
          </p:cNvCxnSpPr>
          <p:nvPr/>
        </p:nvCxnSpPr>
        <p:spPr>
          <a:xfrm flipV="1">
            <a:off x="6699768" y="3107998"/>
            <a:ext cx="1725139" cy="10474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52883CB-1422-439C-BD93-E5CE335B9A7E}"/>
              </a:ext>
            </a:extLst>
          </p:cNvPr>
          <p:cNvCxnSpPr>
            <a:cxnSpLocks/>
          </p:cNvCxnSpPr>
          <p:nvPr/>
        </p:nvCxnSpPr>
        <p:spPr>
          <a:xfrm flipV="1">
            <a:off x="6741419" y="3164760"/>
            <a:ext cx="1774980" cy="1472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雲朵形 72">
            <a:extLst>
              <a:ext uri="{FF2B5EF4-FFF2-40B4-BE49-F238E27FC236}">
                <a16:creationId xmlns:a16="http://schemas.microsoft.com/office/drawing/2014/main" id="{E22226DD-DED5-4D22-9491-762058BDC9D3}"/>
              </a:ext>
            </a:extLst>
          </p:cNvPr>
          <p:cNvSpPr/>
          <p:nvPr/>
        </p:nvSpPr>
        <p:spPr>
          <a:xfrm>
            <a:off x="7951097" y="4106869"/>
            <a:ext cx="638795" cy="40430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2069" name="直線單箭頭接點 2068">
            <a:extLst>
              <a:ext uri="{FF2B5EF4-FFF2-40B4-BE49-F238E27FC236}">
                <a16:creationId xmlns:a16="http://schemas.microsoft.com/office/drawing/2014/main" id="{2DE70E8E-AB65-4022-A455-D98D57BEB222}"/>
              </a:ext>
            </a:extLst>
          </p:cNvPr>
          <p:cNvCxnSpPr/>
          <p:nvPr/>
        </p:nvCxnSpPr>
        <p:spPr>
          <a:xfrm>
            <a:off x="6707538" y="3170828"/>
            <a:ext cx="1440877" cy="106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CD2FD8BA-2821-4D20-B38D-1BA5AE57B83E}"/>
              </a:ext>
            </a:extLst>
          </p:cNvPr>
          <p:cNvCxnSpPr>
            <a:cxnSpLocks/>
          </p:cNvCxnSpPr>
          <p:nvPr/>
        </p:nvCxnSpPr>
        <p:spPr>
          <a:xfrm flipV="1">
            <a:off x="6741419" y="4360119"/>
            <a:ext cx="1431761" cy="85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A5DC649A-D10D-4603-BA2F-1DE6D474FC42}"/>
              </a:ext>
            </a:extLst>
          </p:cNvPr>
          <p:cNvCxnSpPr>
            <a:cxnSpLocks/>
          </p:cNvCxnSpPr>
          <p:nvPr/>
        </p:nvCxnSpPr>
        <p:spPr>
          <a:xfrm flipH="1" flipV="1">
            <a:off x="1626556" y="3719209"/>
            <a:ext cx="1505522" cy="14653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矩形 2072">
            <a:extLst>
              <a:ext uri="{FF2B5EF4-FFF2-40B4-BE49-F238E27FC236}">
                <a16:creationId xmlns:a16="http://schemas.microsoft.com/office/drawing/2014/main" id="{6BA0CD5F-D419-41B4-BDB3-0B36E5895970}"/>
              </a:ext>
            </a:extLst>
          </p:cNvPr>
          <p:cNvSpPr/>
          <p:nvPr/>
        </p:nvSpPr>
        <p:spPr>
          <a:xfrm>
            <a:off x="2584028" y="1013506"/>
            <a:ext cx="46858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7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回馈可以让我知道为何而战</a:t>
            </a:r>
            <a:endParaRPr lang="en-US" altLang="zh-TW" sz="2700" b="1" spc="22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746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8D50A38-6AD6-4380-9E6B-D2B6C1A083F7}"/>
              </a:ext>
            </a:extLst>
          </p:cNvPr>
          <p:cNvCxnSpPr>
            <a:cxnSpLocks/>
          </p:cNvCxnSpPr>
          <p:nvPr/>
        </p:nvCxnSpPr>
        <p:spPr>
          <a:xfrm>
            <a:off x="8065684" y="1179576"/>
            <a:ext cx="0" cy="4237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5736449-75B6-464D-929D-CF3C9001D3C7}"/>
              </a:ext>
            </a:extLst>
          </p:cNvPr>
          <p:cNvCxnSpPr>
            <a:cxnSpLocks/>
          </p:cNvCxnSpPr>
          <p:nvPr/>
        </p:nvCxnSpPr>
        <p:spPr>
          <a:xfrm>
            <a:off x="8723543" y="1471043"/>
            <a:ext cx="153017" cy="43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C9E7C3D-D9C5-4BE9-BF62-49DE400153DF}"/>
              </a:ext>
            </a:extLst>
          </p:cNvPr>
          <p:cNvCxnSpPr>
            <a:cxnSpLocks/>
          </p:cNvCxnSpPr>
          <p:nvPr/>
        </p:nvCxnSpPr>
        <p:spPr>
          <a:xfrm flipH="1" flipV="1">
            <a:off x="8077125" y="2553921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6670225-887A-4B39-8572-57A908444A93}"/>
              </a:ext>
            </a:extLst>
          </p:cNvPr>
          <p:cNvCxnSpPr/>
          <p:nvPr/>
        </p:nvCxnSpPr>
        <p:spPr>
          <a:xfrm flipH="1">
            <a:off x="8077887" y="352406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14748E4-B33E-45B3-A15F-310FAE60E6F5}"/>
              </a:ext>
            </a:extLst>
          </p:cNvPr>
          <p:cNvCxnSpPr/>
          <p:nvPr/>
        </p:nvCxnSpPr>
        <p:spPr>
          <a:xfrm flipH="1">
            <a:off x="8076154" y="4521142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FDA0EF-A8EC-4D0A-9A28-ED16C6D7FBF3}"/>
              </a:ext>
            </a:extLst>
          </p:cNvPr>
          <p:cNvCxnSpPr/>
          <p:nvPr/>
        </p:nvCxnSpPr>
        <p:spPr>
          <a:xfrm flipH="1">
            <a:off x="8081384" y="541751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4F4A478-A0D9-4730-9964-276D16777051}"/>
              </a:ext>
            </a:extLst>
          </p:cNvPr>
          <p:cNvSpPr/>
          <p:nvPr/>
        </p:nvSpPr>
        <p:spPr>
          <a:xfrm>
            <a:off x="6510440" y="4077379"/>
            <a:ext cx="1284485" cy="5485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A6EE6D-62AB-448B-9B90-8F4D7B930AE0}"/>
              </a:ext>
            </a:extLst>
          </p:cNvPr>
          <p:cNvSpPr/>
          <p:nvPr/>
        </p:nvSpPr>
        <p:spPr>
          <a:xfrm>
            <a:off x="7669783" y="832404"/>
            <a:ext cx="160430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pc="225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13C187-DCB2-47F6-9B14-D3D5A99C5601}"/>
              </a:ext>
            </a:extLst>
          </p:cNvPr>
          <p:cNvSpPr/>
          <p:nvPr/>
        </p:nvSpPr>
        <p:spPr>
          <a:xfrm>
            <a:off x="8337854" y="5288004"/>
            <a:ext cx="744963" cy="2475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81CB032-DB4D-4760-BA53-76BCCD7B3B2D}"/>
              </a:ext>
            </a:extLst>
          </p:cNvPr>
          <p:cNvSpPr/>
          <p:nvPr/>
        </p:nvSpPr>
        <p:spPr>
          <a:xfrm>
            <a:off x="8319265" y="4398992"/>
            <a:ext cx="755409" cy="2419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測量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FB84EF-6EF5-46EF-A453-6C0121228DDF}"/>
              </a:ext>
            </a:extLst>
          </p:cNvPr>
          <p:cNvSpPr/>
          <p:nvPr/>
        </p:nvSpPr>
        <p:spPr>
          <a:xfrm>
            <a:off x="8361540" y="1351959"/>
            <a:ext cx="706709" cy="2712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89F899-E264-4596-B9C0-932AF96A8FD5}"/>
              </a:ext>
            </a:extLst>
          </p:cNvPr>
          <p:cNvSpPr/>
          <p:nvPr/>
        </p:nvSpPr>
        <p:spPr>
          <a:xfrm>
            <a:off x="8327308" y="2377544"/>
            <a:ext cx="777516" cy="2644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73F4C8D-3901-432B-9578-DE52F1C6665E}"/>
              </a:ext>
            </a:extLst>
          </p:cNvPr>
          <p:cNvSpPr/>
          <p:nvPr/>
        </p:nvSpPr>
        <p:spPr>
          <a:xfrm>
            <a:off x="8327308" y="3396650"/>
            <a:ext cx="729743" cy="260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AD0559-B7B7-44E0-A7E8-411CFBE4167F}"/>
              </a:ext>
            </a:extLst>
          </p:cNvPr>
          <p:cNvSpPr/>
          <p:nvPr/>
        </p:nvSpPr>
        <p:spPr>
          <a:xfrm>
            <a:off x="8087978" y="1641874"/>
            <a:ext cx="1077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各個角色實現有效協作和溝通；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D6BA83-0183-4D16-B0E6-71A22C2F2804}"/>
              </a:ext>
            </a:extLst>
          </p:cNvPr>
          <p:cNvSpPr/>
          <p:nvPr/>
        </p:nvSpPr>
        <p:spPr>
          <a:xfrm>
            <a:off x="8064746" y="2667576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運用精益原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則更頻繁地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交付價值；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3198BE-AFD0-421F-AE12-BD48676A6AA7}"/>
              </a:ext>
            </a:extLst>
          </p:cNvPr>
          <p:cNvSpPr/>
          <p:nvPr/>
        </p:nvSpPr>
        <p:spPr>
          <a:xfrm>
            <a:off x="8126003" y="4601827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在價值鏈中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儘量除去手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工步驟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4E5CD-092B-4AA4-B408-60B8CCBFE001}"/>
              </a:ext>
            </a:extLst>
          </p:cNvPr>
          <p:cNvSpPr/>
          <p:nvPr/>
        </p:nvSpPr>
        <p:spPr>
          <a:xfrm>
            <a:off x="8065684" y="5536192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度量並使用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數據來優化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交付週期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E285F7-07C5-4070-8B2B-1BBE04DAFD84}"/>
              </a:ext>
            </a:extLst>
          </p:cNvPr>
          <p:cNvSpPr/>
          <p:nvPr/>
        </p:nvSpPr>
        <p:spPr>
          <a:xfrm>
            <a:off x="8061045" y="3647793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分享成功和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失敗的經驗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來相互學習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限制理論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學習型組織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A61032F4-8089-48BC-955E-E7C245BE8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3606" y="3396334"/>
            <a:ext cx="1040102" cy="49662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6696065" y="1571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408918" y="1910583"/>
            <a:ext cx="1766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altLang="zh-TW" sz="1400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sz="1400" dirty="0">
                <a:latin typeface="arial" panose="020B0604020202020204" pitchFamily="34" charset="0"/>
              </a:rPr>
              <a:t>ystems Thinking </a:t>
            </a:r>
            <a:endParaRPr lang="zh-TW" altLang="en-US" sz="1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4077" y="2288619"/>
            <a:ext cx="1390624" cy="535745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5923429-2350-4915-A155-5AC1427525FB}"/>
              </a:ext>
            </a:extLst>
          </p:cNvPr>
          <p:cNvSpPr/>
          <p:nvPr/>
        </p:nvSpPr>
        <p:spPr>
          <a:xfrm>
            <a:off x="6612920" y="28872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因果回饋圖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F29721-D9C1-48AA-AA64-EE27846EF271}"/>
              </a:ext>
            </a:extLst>
          </p:cNvPr>
          <p:cNvSpPr/>
          <p:nvPr/>
        </p:nvSpPr>
        <p:spPr>
          <a:xfrm>
            <a:off x="6605161" y="3139516"/>
            <a:ext cx="130676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75" b="1" dirty="0"/>
              <a:t>Causal Loop Diagram</a:t>
            </a:r>
            <a:r>
              <a:rPr lang="zh-TW" altLang="en-US" sz="97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975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552906-C666-492E-920D-E38C8900AC3D}"/>
              </a:ext>
            </a:extLst>
          </p:cNvPr>
          <p:cNvSpPr/>
          <p:nvPr/>
        </p:nvSpPr>
        <p:spPr>
          <a:xfrm>
            <a:off x="6656920" y="3964518"/>
            <a:ext cx="13484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這樣畫圖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就不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會落入線性思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考的陷阱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4E3C6CB-EA64-461C-9FEF-1ABF37CEB673}"/>
              </a:ext>
            </a:extLst>
          </p:cNvPr>
          <p:cNvSpPr/>
          <p:nvPr/>
        </p:nvSpPr>
        <p:spPr>
          <a:xfrm>
            <a:off x="6605271" y="4858536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基模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8961" y="849959"/>
            <a:ext cx="406939" cy="58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893776" y="2731791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1925222" y="3437581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056641" y="3039568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057233" y="3262706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7486" y="2754495"/>
            <a:ext cx="4222597" cy="1964272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0782" y="969023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號: 上-下雙向 98">
            <a:extLst>
              <a:ext uri="{FF2B5EF4-FFF2-40B4-BE49-F238E27FC236}">
                <a16:creationId xmlns:a16="http://schemas.microsoft.com/office/drawing/2014/main" id="{B637D2C1-3E2D-4247-BD7A-CE91F032EC39}"/>
              </a:ext>
            </a:extLst>
          </p:cNvPr>
          <p:cNvSpPr/>
          <p:nvPr/>
        </p:nvSpPr>
        <p:spPr>
          <a:xfrm>
            <a:off x="7185056" y="4703182"/>
            <a:ext cx="106934" cy="180403"/>
          </a:xfrm>
          <a:prstGeom prst="up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BC76E18E-40F7-4970-BE66-2D000F39534D}"/>
              </a:ext>
            </a:extLst>
          </p:cNvPr>
          <p:cNvCxnSpPr>
            <a:cxnSpLocks/>
          </p:cNvCxnSpPr>
          <p:nvPr/>
        </p:nvCxnSpPr>
        <p:spPr>
          <a:xfrm flipH="1" flipV="1">
            <a:off x="6408918" y="4415682"/>
            <a:ext cx="1" cy="730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3E46E32-C608-4FB3-ABFE-15F7F5D4ED5B}"/>
              </a:ext>
            </a:extLst>
          </p:cNvPr>
          <p:cNvCxnSpPr>
            <a:cxnSpLocks/>
          </p:cNvCxnSpPr>
          <p:nvPr/>
        </p:nvCxnSpPr>
        <p:spPr>
          <a:xfrm flipH="1" flipV="1">
            <a:off x="7917978" y="2297980"/>
            <a:ext cx="9017" cy="882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93C70F-19F9-4EF0-B7A3-D035AB8C0295}"/>
              </a:ext>
            </a:extLst>
          </p:cNvPr>
          <p:cNvSpPr/>
          <p:nvPr/>
        </p:nvSpPr>
        <p:spPr>
          <a:xfrm>
            <a:off x="7873984" y="6480622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Jez Humble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7ECEDE-134E-4205-8D05-6384775356D3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524162" y="6300840"/>
            <a:ext cx="41" cy="17978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CEE6423-49A9-46C5-BDB0-A1592CDD86AF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A6EF7CF-A18D-4E67-BE8A-3BD2700F9A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2962" y="5194042"/>
            <a:ext cx="1312358" cy="93013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D12196E-01B4-44FF-B8A2-9DC316C796A4}"/>
              </a:ext>
            </a:extLst>
          </p:cNvPr>
          <p:cNvSpPr/>
          <p:nvPr/>
        </p:nvSpPr>
        <p:spPr>
          <a:xfrm>
            <a:off x="6961317" y="6102344"/>
            <a:ext cx="874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spc="3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8B7006-0729-4C21-8ACF-5AC0FF658400}"/>
              </a:ext>
            </a:extLst>
          </p:cNvPr>
          <p:cNvSpPr/>
          <p:nvPr/>
        </p:nvSpPr>
        <p:spPr>
          <a:xfrm>
            <a:off x="6782566" y="5823667"/>
            <a:ext cx="104094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68-95-99.7</a:t>
            </a:r>
            <a:endParaRPr lang="zh-TW" altLang="en-US" sz="1050" dirty="0"/>
          </a:p>
        </p:txBody>
      </p: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805E74F5-F36C-4975-A486-4E508DF9A1A5}"/>
              </a:ext>
            </a:extLst>
          </p:cNvPr>
          <p:cNvCxnSpPr>
            <a:cxnSpLocks/>
          </p:cNvCxnSpPr>
          <p:nvPr/>
        </p:nvCxnSpPr>
        <p:spPr>
          <a:xfrm flipH="1" flipV="1">
            <a:off x="8061045" y="1493169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49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A31A7E-F8D3-466D-B0C5-D1280C5B1310}"/>
              </a:ext>
            </a:extLst>
          </p:cNvPr>
          <p:cNvSpPr/>
          <p:nvPr/>
        </p:nvSpPr>
        <p:spPr>
          <a:xfrm>
            <a:off x="3666685" y="1772052"/>
            <a:ext cx="15151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Lead Time</a:t>
            </a:r>
            <a:endParaRPr lang="zh-TW" altLang="en-US" sz="21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89D375-A742-4C39-9CA1-00CE1DAD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881" y="950856"/>
            <a:ext cx="1329029" cy="62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92E9EE9-119A-4827-B0A6-D4268BB7584A}"/>
              </a:ext>
            </a:extLst>
          </p:cNvPr>
          <p:cNvCxnSpPr/>
          <p:nvPr/>
        </p:nvCxnSpPr>
        <p:spPr>
          <a:xfrm>
            <a:off x="297180" y="3242310"/>
            <a:ext cx="0" cy="358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453765A-2886-4D13-98A1-2891D30696E3}"/>
              </a:ext>
            </a:extLst>
          </p:cNvPr>
          <p:cNvCxnSpPr/>
          <p:nvPr/>
        </p:nvCxnSpPr>
        <p:spPr>
          <a:xfrm>
            <a:off x="5364480" y="3268980"/>
            <a:ext cx="0" cy="358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3C2EF01-16A6-41FA-9FEC-4ED256CA33FD}"/>
              </a:ext>
            </a:extLst>
          </p:cNvPr>
          <p:cNvCxnSpPr/>
          <p:nvPr/>
        </p:nvCxnSpPr>
        <p:spPr>
          <a:xfrm>
            <a:off x="8564880" y="3242310"/>
            <a:ext cx="0" cy="358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252624A-61F9-4724-AEAE-E61624E6DC26}"/>
              </a:ext>
            </a:extLst>
          </p:cNvPr>
          <p:cNvCxnSpPr/>
          <p:nvPr/>
        </p:nvCxnSpPr>
        <p:spPr>
          <a:xfrm>
            <a:off x="297180" y="3421380"/>
            <a:ext cx="82753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95B69C41-22B3-4EB9-BE07-1689D3B2B502}"/>
              </a:ext>
            </a:extLst>
          </p:cNvPr>
          <p:cNvSpPr/>
          <p:nvPr/>
        </p:nvSpPr>
        <p:spPr>
          <a:xfrm rot="16200000">
            <a:off x="4129757" y="-1489040"/>
            <a:ext cx="602546" cy="8267700"/>
          </a:xfrm>
          <a:prstGeom prst="rightBrace">
            <a:avLst>
              <a:gd name="adj1" fmla="val 8333"/>
              <a:gd name="adj2" fmla="val 496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A3EA09-F2B6-45B4-A667-F45C73FDDE37}"/>
              </a:ext>
            </a:extLst>
          </p:cNvPr>
          <p:cNvSpPr/>
          <p:nvPr/>
        </p:nvSpPr>
        <p:spPr>
          <a:xfrm>
            <a:off x="4914517" y="3820478"/>
            <a:ext cx="11015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Work</a:t>
            </a:r>
          </a:p>
          <a:p>
            <a:r>
              <a:rPr lang="en-US" altLang="zh-TW" sz="21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Started</a:t>
            </a:r>
            <a:endParaRPr lang="zh-TW" altLang="en-US" sz="21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F979AC-7D2E-4BD2-8936-D690C306F8F0}"/>
              </a:ext>
            </a:extLst>
          </p:cNvPr>
          <p:cNvSpPr/>
          <p:nvPr/>
        </p:nvSpPr>
        <p:spPr>
          <a:xfrm>
            <a:off x="121537" y="3820478"/>
            <a:ext cx="117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Ticket</a:t>
            </a:r>
          </a:p>
          <a:p>
            <a:r>
              <a:rPr lang="en-US" altLang="zh-TW" sz="21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Created</a:t>
            </a:r>
            <a:endParaRPr lang="zh-TW" altLang="en-US" sz="21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EA199C-3698-4F62-87E5-06C67B2DBB64}"/>
              </a:ext>
            </a:extLst>
          </p:cNvPr>
          <p:cNvSpPr/>
          <p:nvPr/>
        </p:nvSpPr>
        <p:spPr>
          <a:xfrm>
            <a:off x="7736080" y="3820477"/>
            <a:ext cx="1389804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95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Work</a:t>
            </a:r>
          </a:p>
          <a:p>
            <a:pPr algn="ctr"/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Completed</a:t>
            </a:r>
            <a:endParaRPr lang="zh-TW" altLang="en-US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ABF83F61-6A91-4C71-A708-80239A7B8BCC}"/>
              </a:ext>
            </a:extLst>
          </p:cNvPr>
          <p:cNvSpPr/>
          <p:nvPr/>
        </p:nvSpPr>
        <p:spPr>
          <a:xfrm rot="5400000">
            <a:off x="6712744" y="3408774"/>
            <a:ext cx="511493" cy="3208020"/>
          </a:xfrm>
          <a:prstGeom prst="rightBrace">
            <a:avLst>
              <a:gd name="adj1" fmla="val 8333"/>
              <a:gd name="adj2" fmla="val 496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70C861-C611-4845-A13E-A5141C46B646}"/>
              </a:ext>
            </a:extLst>
          </p:cNvPr>
          <p:cNvSpPr/>
          <p:nvPr/>
        </p:nvSpPr>
        <p:spPr>
          <a:xfrm>
            <a:off x="6075794" y="5479300"/>
            <a:ext cx="18816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Process Time</a:t>
            </a:r>
            <a:endParaRPr lang="zh-TW" altLang="en-US" sz="21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A7BB87-51ED-4B4A-B288-32BAB3CDCEA4}"/>
              </a:ext>
            </a:extLst>
          </p:cNvPr>
          <p:cNvSpPr/>
          <p:nvPr/>
        </p:nvSpPr>
        <p:spPr>
          <a:xfrm>
            <a:off x="2678406" y="3893002"/>
            <a:ext cx="4523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kern="100" spc="45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endParaRPr lang="zh-TW" altLang="en-US" sz="2100" spc="450" dirty="0"/>
          </a:p>
        </p:txBody>
      </p:sp>
    </p:spTree>
    <p:extLst>
      <p:ext uri="{BB962C8B-B14F-4D97-AF65-F5344CB8AC3E}">
        <p14:creationId xmlns:p14="http://schemas.microsoft.com/office/powerpoint/2010/main" val="3879473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A28BA13-A893-43D3-8A2B-95156ED8CE82}"/>
              </a:ext>
            </a:extLst>
          </p:cNvPr>
          <p:cNvCxnSpPr/>
          <p:nvPr/>
        </p:nvCxnSpPr>
        <p:spPr>
          <a:xfrm>
            <a:off x="430619" y="1957721"/>
            <a:ext cx="795049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82666A2-B3C7-4E76-A0D1-E37F4A819FD1}"/>
              </a:ext>
            </a:extLst>
          </p:cNvPr>
          <p:cNvSpPr/>
          <p:nvPr/>
        </p:nvSpPr>
        <p:spPr>
          <a:xfrm>
            <a:off x="6172937" y="1650956"/>
            <a:ext cx="1728192" cy="64807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C4CD4A-2AB5-45E3-94A4-C7F62A538126}"/>
              </a:ext>
            </a:extLst>
          </p:cNvPr>
          <p:cNvSpPr/>
          <p:nvPr/>
        </p:nvSpPr>
        <p:spPr>
          <a:xfrm>
            <a:off x="3587049" y="1638653"/>
            <a:ext cx="1865809" cy="64807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F2C526-1562-4CCC-A0C4-6E90FAE38A3F}"/>
              </a:ext>
            </a:extLst>
          </p:cNvPr>
          <p:cNvSpPr/>
          <p:nvPr/>
        </p:nvSpPr>
        <p:spPr>
          <a:xfrm>
            <a:off x="910166" y="1650956"/>
            <a:ext cx="1728192" cy="64807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FE9261-B42D-4AA1-837D-89AFA2D91E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20838"/>
            <a:ext cx="1885950" cy="71278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测试作业</a:t>
            </a: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1C20F6D-15B1-4C18-8773-3A281C6AE401}"/>
              </a:ext>
            </a:extLst>
          </p:cNvPr>
          <p:cNvSpPr txBox="1">
            <a:spLocks/>
          </p:cNvSpPr>
          <p:nvPr/>
        </p:nvSpPr>
        <p:spPr>
          <a:xfrm>
            <a:off x="987549" y="1638204"/>
            <a:ext cx="1944216" cy="71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</a:rPr>
              <a:t>开发作业</a:t>
            </a:r>
          </a:p>
        </p:txBody>
      </p:sp>
      <p:sp>
        <p:nvSpPr>
          <p:cNvPr id="5" name="箭號: 弧形上彎 4">
            <a:extLst>
              <a:ext uri="{FF2B5EF4-FFF2-40B4-BE49-F238E27FC236}">
                <a16:creationId xmlns:a16="http://schemas.microsoft.com/office/drawing/2014/main" id="{EF8C0D51-38A4-47DB-92ED-FCACBC0247D4}"/>
              </a:ext>
            </a:extLst>
          </p:cNvPr>
          <p:cNvSpPr/>
          <p:nvPr/>
        </p:nvSpPr>
        <p:spPr>
          <a:xfrm flipH="1">
            <a:off x="1930866" y="2430293"/>
            <a:ext cx="2520280" cy="936104"/>
          </a:xfrm>
          <a:prstGeom prst="curved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FE10DF-2D83-4964-A951-1547FFD8B40B}"/>
              </a:ext>
            </a:extLst>
          </p:cNvPr>
          <p:cNvSpPr/>
          <p:nvPr/>
        </p:nvSpPr>
        <p:spPr>
          <a:xfrm>
            <a:off x="2771562" y="2688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测试前移</a:t>
            </a:r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927C4D4A-FBCF-4460-8E79-974DB63E0C73}"/>
              </a:ext>
            </a:extLst>
          </p:cNvPr>
          <p:cNvSpPr txBox="1">
            <a:spLocks/>
          </p:cNvSpPr>
          <p:nvPr/>
        </p:nvSpPr>
        <p:spPr>
          <a:xfrm>
            <a:off x="6257779" y="1638204"/>
            <a:ext cx="1944216" cy="71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</a:rPr>
              <a:t>运维作业</a:t>
            </a:r>
          </a:p>
        </p:txBody>
      </p:sp>
      <p:sp>
        <p:nvSpPr>
          <p:cNvPr id="8" name="箭號: 弧形上彎 7">
            <a:extLst>
              <a:ext uri="{FF2B5EF4-FFF2-40B4-BE49-F238E27FC236}">
                <a16:creationId xmlns:a16="http://schemas.microsoft.com/office/drawing/2014/main" id="{FDC13F0A-F7AB-4E07-A832-CAD538A924D8}"/>
              </a:ext>
            </a:extLst>
          </p:cNvPr>
          <p:cNvSpPr/>
          <p:nvPr/>
        </p:nvSpPr>
        <p:spPr>
          <a:xfrm flipH="1">
            <a:off x="1043607" y="2464929"/>
            <a:ext cx="6387070" cy="229694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38971E-DC4E-4D00-B69B-B3CC740C1D05}"/>
              </a:ext>
            </a:extLst>
          </p:cNvPr>
          <p:cNvSpPr/>
          <p:nvPr/>
        </p:nvSpPr>
        <p:spPr>
          <a:xfrm>
            <a:off x="4046467" y="4193836"/>
            <a:ext cx="9637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??????</a:t>
            </a:r>
            <a:endParaRPr lang="zh-TW" altLang="en-US" sz="2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5270E0EC-5F47-49CF-8C2E-2BE87C717EAA}"/>
              </a:ext>
            </a:extLst>
          </p:cNvPr>
          <p:cNvSpPr/>
          <p:nvPr/>
        </p:nvSpPr>
        <p:spPr>
          <a:xfrm rot="10800000">
            <a:off x="8102009" y="4516305"/>
            <a:ext cx="858579" cy="1384271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EE0B8F-925C-40E8-BE30-AB34CB3B41CF}"/>
              </a:ext>
            </a:extLst>
          </p:cNvPr>
          <p:cNvSpPr/>
          <p:nvPr/>
        </p:nvSpPr>
        <p:spPr>
          <a:xfrm>
            <a:off x="8115800" y="4125397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人力资源</a:t>
            </a:r>
            <a:endParaRPr lang="zh-TW" altLang="en-US" sz="135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CFFB99-5146-44FE-8E6B-D45FB3D2E513}"/>
              </a:ext>
            </a:extLst>
          </p:cNvPr>
          <p:cNvSpPr/>
          <p:nvPr/>
        </p:nvSpPr>
        <p:spPr>
          <a:xfrm>
            <a:off x="7143103" y="448487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開發人力</a:t>
            </a:r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E221DC-997B-49E1-BDA0-A9B2E062B656}"/>
              </a:ext>
            </a:extLst>
          </p:cNvPr>
          <p:cNvSpPr/>
          <p:nvPr/>
        </p:nvSpPr>
        <p:spPr>
          <a:xfrm>
            <a:off x="7143103" y="49920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測試人力</a:t>
            </a:r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7E0EFF-6E65-4F0A-AAE3-B4DFBD0853A7}"/>
              </a:ext>
            </a:extLst>
          </p:cNvPr>
          <p:cNvSpPr/>
          <p:nvPr/>
        </p:nvSpPr>
        <p:spPr>
          <a:xfrm>
            <a:off x="7143103" y="549929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運維人力</a:t>
            </a:r>
            <a:endParaRPr lang="zh-TW" altLang="en-US" sz="1200" dirty="0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71CE72FB-E028-4562-984A-C8172F8BE528}"/>
              </a:ext>
            </a:extLst>
          </p:cNvPr>
          <p:cNvSpPr/>
          <p:nvPr/>
        </p:nvSpPr>
        <p:spPr>
          <a:xfrm rot="10800000">
            <a:off x="8250472" y="4992079"/>
            <a:ext cx="560567" cy="9084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93E87626-2398-4382-A75D-BAD1CDA26A21}"/>
              </a:ext>
            </a:extLst>
          </p:cNvPr>
          <p:cNvSpPr/>
          <p:nvPr/>
        </p:nvSpPr>
        <p:spPr>
          <a:xfrm rot="10800000">
            <a:off x="8327997" y="5245999"/>
            <a:ext cx="412086" cy="65457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87E50D-29A0-48BF-95E6-EE91F3EABC1C}"/>
              </a:ext>
            </a:extLst>
          </p:cNvPr>
          <p:cNvSpPr/>
          <p:nvPr/>
        </p:nvSpPr>
        <p:spPr>
          <a:xfrm>
            <a:off x="4163492" y="967441"/>
            <a:ext cx="85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趋势</a:t>
            </a:r>
            <a:endParaRPr lang="zh-TW" altLang="en-US" sz="2400" spc="225" dirty="0"/>
          </a:p>
        </p:txBody>
      </p:sp>
    </p:spTree>
    <p:extLst>
      <p:ext uri="{BB962C8B-B14F-4D97-AF65-F5344CB8AC3E}">
        <p14:creationId xmlns:p14="http://schemas.microsoft.com/office/powerpoint/2010/main" val="2631329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7B80993-1AAF-43DB-B875-7AA3E7A6576A}"/>
              </a:ext>
            </a:extLst>
          </p:cNvPr>
          <p:cNvSpPr/>
          <p:nvPr/>
        </p:nvSpPr>
        <p:spPr>
          <a:xfrm>
            <a:off x="0" y="2957071"/>
            <a:ext cx="9144000" cy="1887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16014C0-1EF1-40D6-AD67-B2CBA65E1D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6100" y="1130300"/>
            <a:ext cx="8597900" cy="993775"/>
          </a:xfrm>
        </p:spPr>
        <p:txBody>
          <a:bodyPr>
            <a:normAutofit/>
          </a:bodyPr>
          <a:lstStyle/>
          <a:p>
            <a:pPr algn="ctr"/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可程序化的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基础架构  </a:t>
            </a:r>
            <a:r>
              <a:rPr lang="en-US" altLang="zh-TW" sz="28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 as code</a:t>
            </a:r>
            <a:r>
              <a:rPr lang="zh-TW" altLang="en-US" sz="28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858F41-6BB1-4007-80E5-CD013A22AE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294063"/>
            <a:ext cx="7886700" cy="1331912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的實踐目标之一是让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所管理的基础架构，也能像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所管理的程序代码一样受控管，简而言之，就是要实现「基础架构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程序化」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 as Code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C824E9-0150-4F63-9D01-452E0871BDCF}"/>
              </a:ext>
            </a:extLst>
          </p:cNvPr>
          <p:cNvSpPr/>
          <p:nvPr/>
        </p:nvSpPr>
        <p:spPr>
          <a:xfrm>
            <a:off x="-15416" y="2650079"/>
            <a:ext cx="19992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運維作業要前移到哪裡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13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70D18C-E2AE-4BF9-8F92-557B49B585BC}"/>
              </a:ext>
            </a:extLst>
          </p:cNvPr>
          <p:cNvSpPr/>
          <p:nvPr/>
        </p:nvSpPr>
        <p:spPr>
          <a:xfrm>
            <a:off x="1095866" y="5370589"/>
            <a:ext cx="786195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基礎架構都程式化以後，「可像對待程式碼那樣來對待異質維運環境，將元件配置和資源調度分配都程式化。」甚至可以透過程式碼儲存庫，資料備份機制、運算資源的管理上，來重新架構企業的商業模式。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94C3D5-9EE9-4531-8034-024E3B10BACB}"/>
              </a:ext>
            </a:extLst>
          </p:cNvPr>
          <p:cNvSpPr/>
          <p:nvPr/>
        </p:nvSpPr>
        <p:spPr>
          <a:xfrm>
            <a:off x="1" y="5370588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雲端作業</a:t>
            </a:r>
            <a:endParaRPr lang="zh-TW" altLang="en-US" sz="135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E694AEC-DD25-4876-A9BC-6CA21DCC9DC1}"/>
              </a:ext>
            </a:extLst>
          </p:cNvPr>
          <p:cNvCxnSpPr/>
          <p:nvPr/>
        </p:nvCxnSpPr>
        <p:spPr>
          <a:xfrm>
            <a:off x="961534" y="5370589"/>
            <a:ext cx="0" cy="4847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05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285033-4FB3-4EBC-A286-7F8C637F23E1}"/>
              </a:ext>
            </a:extLst>
          </p:cNvPr>
          <p:cNvSpPr/>
          <p:nvPr/>
        </p:nvSpPr>
        <p:spPr>
          <a:xfrm>
            <a:off x="3884392" y="2971210"/>
            <a:ext cx="4387224" cy="17392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9E54D00-5E27-4B38-BF94-3791E6BA58A6}"/>
              </a:ext>
            </a:extLst>
          </p:cNvPr>
          <p:cNvSpPr/>
          <p:nvPr/>
        </p:nvSpPr>
        <p:spPr>
          <a:xfrm>
            <a:off x="1751166" y="1988841"/>
            <a:ext cx="213406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1717E5-49BB-4BBD-B30D-0D9B19A97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14400"/>
            <a:ext cx="1589088" cy="993775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3317ED-701B-4275-9CDB-8D208F7A1F1D}"/>
              </a:ext>
            </a:extLst>
          </p:cNvPr>
          <p:cNvSpPr/>
          <p:nvPr/>
        </p:nvSpPr>
        <p:spPr>
          <a:xfrm>
            <a:off x="1835235" y="3368909"/>
            <a:ext cx="98296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</a:t>
            </a:r>
            <a:endParaRPr lang="zh-TW" altLang="en-US" sz="33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CEC5CC-3E35-4D2A-968E-17EE7E41C261}"/>
              </a:ext>
            </a:extLst>
          </p:cNvPr>
          <p:cNvSpPr/>
          <p:nvPr/>
        </p:nvSpPr>
        <p:spPr>
          <a:xfrm>
            <a:off x="2824112" y="3438563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Ops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AFB812-C2D5-4174-BDA6-8C5316EB0F54}"/>
              </a:ext>
            </a:extLst>
          </p:cNvPr>
          <p:cNvSpPr/>
          <p:nvPr/>
        </p:nvSpPr>
        <p:spPr>
          <a:xfrm>
            <a:off x="4005940" y="3166370"/>
            <a:ext cx="42656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小增量，迭代开发，寻求回馈。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减少变更范围，频繁发布。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加强协调。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自动化。</a:t>
            </a:r>
            <a:endParaRPr lang="zh-TW" altLang="en-US" sz="21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31FF5B-D02D-423E-A4FA-50799FC98301}"/>
              </a:ext>
            </a:extLst>
          </p:cNvPr>
          <p:cNvSpPr/>
          <p:nvPr/>
        </p:nvSpPr>
        <p:spPr>
          <a:xfrm>
            <a:off x="1487632" y="4888749"/>
            <a:ext cx="3097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" b="1" dirty="0">
                <a:solidFill>
                  <a:schemeClr val="bg1"/>
                </a:solidFill>
              </a:rPr>
              <a:t>(</a:t>
            </a:r>
            <a:r>
              <a:rPr lang="zh-TW" altLang="en-US" sz="600" b="1" dirty="0">
                <a:solidFill>
                  <a:schemeClr val="bg1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r>
              <a:rPr lang="en-US" altLang="zh-TW" sz="600" b="1" dirty="0">
                <a:solidFill>
                  <a:schemeClr val="bg1"/>
                </a:solidFill>
              </a:rPr>
              <a:t>)</a:t>
            </a:r>
            <a:endParaRPr lang="zh-TW" altLang="en-US" sz="600" b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05B53E-43FC-482A-8985-21C69D287F12}"/>
              </a:ext>
            </a:extLst>
          </p:cNvPr>
          <p:cNvSpPr/>
          <p:nvPr/>
        </p:nvSpPr>
        <p:spPr>
          <a:xfrm>
            <a:off x="459656" y="4997415"/>
            <a:ext cx="8030337" cy="1337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9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4872EF-43BD-4E92-91A3-8F12D5B36D74}"/>
              </a:ext>
            </a:extLst>
          </p:cNvPr>
          <p:cNvSpPr/>
          <p:nvPr/>
        </p:nvSpPr>
        <p:spPr>
          <a:xfrm>
            <a:off x="1744095" y="4948864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12E4E4-3880-47BB-989C-F11EF018B2F9}"/>
              </a:ext>
            </a:extLst>
          </p:cNvPr>
          <p:cNvSpPr/>
          <p:nvPr/>
        </p:nvSpPr>
        <p:spPr>
          <a:xfrm>
            <a:off x="2768470" y="4948864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EDAEF2-FFAB-498A-9B2F-5EA02C5D35E6}"/>
              </a:ext>
            </a:extLst>
          </p:cNvPr>
          <p:cNvSpPr/>
          <p:nvPr/>
        </p:nvSpPr>
        <p:spPr>
          <a:xfrm>
            <a:off x="3755773" y="4957436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EA39E7-0EDD-4CC8-B9FB-6764162999ED}"/>
              </a:ext>
            </a:extLst>
          </p:cNvPr>
          <p:cNvSpPr/>
          <p:nvPr/>
        </p:nvSpPr>
        <p:spPr>
          <a:xfrm>
            <a:off x="4621530" y="4957436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D903DA-A4DC-4F65-8403-006123FE5962}"/>
              </a:ext>
            </a:extLst>
          </p:cNvPr>
          <p:cNvSpPr/>
          <p:nvPr/>
        </p:nvSpPr>
        <p:spPr>
          <a:xfrm>
            <a:off x="5690005" y="4948863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C10BA7-5DDC-4965-8A4B-F384B84AF272}"/>
              </a:ext>
            </a:extLst>
          </p:cNvPr>
          <p:cNvSpPr/>
          <p:nvPr/>
        </p:nvSpPr>
        <p:spPr>
          <a:xfrm>
            <a:off x="6542455" y="4947695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5B735F-4DD9-467E-9F74-F41031FCEF94}"/>
              </a:ext>
            </a:extLst>
          </p:cNvPr>
          <p:cNvSpPr/>
          <p:nvPr/>
        </p:nvSpPr>
        <p:spPr>
          <a:xfrm>
            <a:off x="7421515" y="4947695"/>
            <a:ext cx="288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solidFill>
                  <a:schemeClr val="bg1"/>
                </a:solidFill>
                <a:latin typeface="Poor Richard" panose="02080502050505020702" pitchFamily="18" charset="0"/>
                <a:ea typeface="微軟正黑體" panose="020B0604030504040204" pitchFamily="34" charset="-120"/>
              </a:rPr>
              <a:t>•)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3" name="箭號: 向上 2">
            <a:extLst>
              <a:ext uri="{FF2B5EF4-FFF2-40B4-BE49-F238E27FC236}">
                <a16:creationId xmlns:a16="http://schemas.microsoft.com/office/drawing/2014/main" id="{482B7261-47F1-4E37-8B75-52E170E5935A}"/>
              </a:ext>
            </a:extLst>
          </p:cNvPr>
          <p:cNvSpPr/>
          <p:nvPr/>
        </p:nvSpPr>
        <p:spPr>
          <a:xfrm>
            <a:off x="2680096" y="2887179"/>
            <a:ext cx="288032" cy="332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5746FA-F39A-46B3-8235-D442AE3F2E03}"/>
              </a:ext>
            </a:extLst>
          </p:cNvPr>
          <p:cNvSpPr/>
          <p:nvPr/>
        </p:nvSpPr>
        <p:spPr>
          <a:xfrm>
            <a:off x="1962336" y="21663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追求共同目标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F17FFE-332E-4304-9307-DA1451070FB5}"/>
              </a:ext>
            </a:extLst>
          </p:cNvPr>
          <p:cNvSpPr/>
          <p:nvPr/>
        </p:nvSpPr>
        <p:spPr>
          <a:xfrm>
            <a:off x="2359341" y="5482094"/>
            <a:ext cx="4277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35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50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最大挑战在克服开发者于运维者之间的鸿沟 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67996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294553C2-F487-452E-A2F3-AA113A3364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013" y="2176212"/>
            <a:ext cx="1435458" cy="736967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E669FF55-6581-4AAE-BC97-816289E4A3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2383" y="2112547"/>
            <a:ext cx="1446654" cy="875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58E4A86-2172-4ED7-9E82-288C22729828}"/>
              </a:ext>
            </a:extLst>
          </p:cNvPr>
          <p:cNvSpPr/>
          <p:nvPr/>
        </p:nvSpPr>
        <p:spPr>
          <a:xfrm>
            <a:off x="2305" y="2748740"/>
            <a:ext cx="9144000" cy="803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4231D9-52BF-4C43-9B08-18448F4E68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7300" y="950913"/>
            <a:ext cx="2806700" cy="884237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组织文化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A225B4-C2DC-4A82-B67F-E3A7CF591B91}"/>
              </a:ext>
            </a:extLst>
          </p:cNvPr>
          <p:cNvSpPr/>
          <p:nvPr/>
        </p:nvSpPr>
        <p:spPr>
          <a:xfrm>
            <a:off x="1650758" y="2870010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简单规范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FD2261-07B4-408A-823C-71F7D36AE795}"/>
              </a:ext>
            </a:extLst>
          </p:cNvPr>
          <p:cNvSpPr/>
          <p:nvPr/>
        </p:nvSpPr>
        <p:spPr>
          <a:xfrm>
            <a:off x="3050799" y="2870279"/>
            <a:ext cx="18004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团队自我管理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4F996A-E5C1-4B7D-846C-F5CAF5A66959}"/>
              </a:ext>
            </a:extLst>
          </p:cNvPr>
          <p:cNvSpPr/>
          <p:nvPr/>
        </p:nvSpPr>
        <p:spPr>
          <a:xfrm>
            <a:off x="263432" y="2870279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制定目标</a:t>
            </a:r>
            <a:endParaRPr lang="en-US" altLang="zh-TW" sz="2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CE890-1273-4D02-BE02-84A143DFD1E6}"/>
              </a:ext>
            </a:extLst>
          </p:cNvPr>
          <p:cNvSpPr/>
          <p:nvPr/>
        </p:nvSpPr>
        <p:spPr>
          <a:xfrm>
            <a:off x="7639748" y="2881207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善用回馈</a:t>
            </a:r>
            <a:endParaRPr lang="zh-TW" altLang="en-US" sz="2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82E5F8-FF8E-46C7-B0EC-993EB6E04F85}"/>
              </a:ext>
            </a:extLst>
          </p:cNvPr>
          <p:cNvSpPr/>
          <p:nvPr/>
        </p:nvSpPr>
        <p:spPr>
          <a:xfrm>
            <a:off x="4879834" y="2863516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信息流通</a:t>
            </a:r>
            <a:endParaRPr lang="en-US" altLang="zh-TW" sz="2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17E4C7-9CA4-446B-B607-D12EACDCEFE2}"/>
              </a:ext>
            </a:extLst>
          </p:cNvPr>
          <p:cNvSpPr/>
          <p:nvPr/>
        </p:nvSpPr>
        <p:spPr>
          <a:xfrm>
            <a:off x="6207320" y="2870279"/>
            <a:ext cx="1261884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运用典范</a:t>
            </a:r>
            <a:endParaRPr lang="en-US" altLang="zh-TW" sz="2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模仿、超越</a:t>
            </a:r>
            <a:r>
              <a:rPr lang="en-US" altLang="zh-TW" sz="13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E57F002D-84BE-4D5C-973D-1A820836E9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15720" y="382541"/>
            <a:ext cx="1043312" cy="39321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B666AE56-AA40-408C-BDEE-A0D9809DBE2E}"/>
              </a:ext>
            </a:extLst>
          </p:cNvPr>
          <p:cNvCxnSpPr>
            <a:cxnSpLocks/>
          </p:cNvCxnSpPr>
          <p:nvPr/>
        </p:nvCxnSpPr>
        <p:spPr>
          <a:xfrm flipV="1">
            <a:off x="2261534" y="1842962"/>
            <a:ext cx="2545039" cy="10380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2348B070-53D8-434C-8C5E-70DAAA92A22B}"/>
              </a:ext>
            </a:extLst>
          </p:cNvPr>
          <p:cNvCxnSpPr>
            <a:cxnSpLocks/>
          </p:cNvCxnSpPr>
          <p:nvPr/>
        </p:nvCxnSpPr>
        <p:spPr>
          <a:xfrm rot="10800000">
            <a:off x="4847391" y="1826225"/>
            <a:ext cx="2059958" cy="1038081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弧形 30">
            <a:extLst>
              <a:ext uri="{FF2B5EF4-FFF2-40B4-BE49-F238E27FC236}">
                <a16:creationId xmlns:a16="http://schemas.microsoft.com/office/drawing/2014/main" id="{8185A389-1D95-4EBE-9369-751EEF84803D}"/>
              </a:ext>
            </a:extLst>
          </p:cNvPr>
          <p:cNvCxnSpPr/>
          <p:nvPr/>
        </p:nvCxnSpPr>
        <p:spPr>
          <a:xfrm rot="10800000">
            <a:off x="8099169" y="2851980"/>
            <a:ext cx="23399" cy="13069"/>
          </a:xfrm>
          <a:prstGeom prst="curvedConnector3">
            <a:avLst>
              <a:gd name="adj1" fmla="val 111119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86088A6C-2ECB-4CB8-9EED-7A90DE730D85}"/>
              </a:ext>
            </a:extLst>
          </p:cNvPr>
          <p:cNvCxnSpPr>
            <a:cxnSpLocks/>
            <a:stCxn id="8" idx="0"/>
            <a:endCxn id="2" idx="2"/>
          </p:cNvCxnSpPr>
          <p:nvPr/>
        </p:nvCxnSpPr>
        <p:spPr>
          <a:xfrm rot="16200000" flipV="1">
            <a:off x="7482246" y="2092763"/>
            <a:ext cx="1046453" cy="530436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0317185-391E-4FA7-9059-40F89BB7B627}"/>
              </a:ext>
            </a:extLst>
          </p:cNvPr>
          <p:cNvCxnSpPr/>
          <p:nvPr/>
        </p:nvCxnSpPr>
        <p:spPr>
          <a:xfrm>
            <a:off x="6255237" y="4539930"/>
            <a:ext cx="1026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E76BAF9B-2AEA-4EC6-AA5D-DDC11D47ED7D}"/>
              </a:ext>
            </a:extLst>
          </p:cNvPr>
          <p:cNvSpPr/>
          <p:nvPr/>
        </p:nvSpPr>
        <p:spPr>
          <a:xfrm>
            <a:off x="6502689" y="4279228"/>
            <a:ext cx="569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spc="300">
                <a:latin typeface="微軟正黑體" panose="020B0604030504040204" pitchFamily="34" charset="-120"/>
                <a:ea typeface="微軟正黑體" panose="020B0604030504040204" pitchFamily="34" charset="-120"/>
              </a:rPr>
              <a:t>影响</a:t>
            </a:r>
            <a:endParaRPr lang="zh-TW" altLang="en-US" sz="1200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A461C00-E0D2-4649-B9DE-FAB70BC0CB3F}"/>
              </a:ext>
            </a:extLst>
          </p:cNvPr>
          <p:cNvSpPr/>
          <p:nvPr/>
        </p:nvSpPr>
        <p:spPr>
          <a:xfrm>
            <a:off x="7328124" y="4401156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921EB-2576-4D2B-8DB3-92E4FE773341}"/>
              </a:ext>
            </a:extLst>
          </p:cNvPr>
          <p:cNvSpPr/>
          <p:nvPr/>
        </p:nvSpPr>
        <p:spPr>
          <a:xfrm>
            <a:off x="5804818" y="440607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DDAD26A-6F59-4B2B-A4B8-B618B40A6594}"/>
              </a:ext>
            </a:extLst>
          </p:cNvPr>
          <p:cNvCxnSpPr/>
          <p:nvPr/>
        </p:nvCxnSpPr>
        <p:spPr>
          <a:xfrm>
            <a:off x="6255237" y="5282200"/>
            <a:ext cx="1026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5809B68-D468-4315-A40E-BA0EFB8661C9}"/>
              </a:ext>
            </a:extLst>
          </p:cNvPr>
          <p:cNvSpPr/>
          <p:nvPr/>
        </p:nvSpPr>
        <p:spPr>
          <a:xfrm>
            <a:off x="6502689" y="5021498"/>
            <a:ext cx="569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DAD5D4E-F77E-4B34-BDA3-39A97DA42104}"/>
              </a:ext>
            </a:extLst>
          </p:cNvPr>
          <p:cNvSpPr/>
          <p:nvPr/>
        </p:nvSpPr>
        <p:spPr>
          <a:xfrm>
            <a:off x="7319526" y="5140090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B4B1ABC-38F7-4A2F-A784-A46505B1D7DD}"/>
              </a:ext>
            </a:extLst>
          </p:cNvPr>
          <p:cNvSpPr/>
          <p:nvPr/>
        </p:nvSpPr>
        <p:spPr>
          <a:xfrm>
            <a:off x="5804818" y="514834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A95C77B-DE28-4CCE-978D-59B4E8FD8341}"/>
              </a:ext>
            </a:extLst>
          </p:cNvPr>
          <p:cNvSpPr/>
          <p:nvPr/>
        </p:nvSpPr>
        <p:spPr>
          <a:xfrm rot="20751449">
            <a:off x="1559417" y="5543383"/>
            <a:ext cx="2982765" cy="88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等腰三角形 56">
            <a:extLst>
              <a:ext uri="{FF2B5EF4-FFF2-40B4-BE49-F238E27FC236}">
                <a16:creationId xmlns:a16="http://schemas.microsoft.com/office/drawing/2014/main" id="{D0C6BE01-33EE-41AA-AE82-D313B8A7909B}"/>
              </a:ext>
            </a:extLst>
          </p:cNvPr>
          <p:cNvSpPr/>
          <p:nvPr/>
        </p:nvSpPr>
        <p:spPr>
          <a:xfrm>
            <a:off x="2904740" y="5653388"/>
            <a:ext cx="330564" cy="26116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083990D5-F510-445C-8894-31D9D5DF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5898">
            <a:off x="1651254" y="5480443"/>
            <a:ext cx="308770" cy="361273"/>
          </a:xfrm>
          <a:prstGeom prst="rect">
            <a:avLst/>
          </a:prstGeom>
        </p:spPr>
      </p:pic>
      <p:sp>
        <p:nvSpPr>
          <p:cNvPr id="59" name="箭號: 向下 58">
            <a:extLst>
              <a:ext uri="{FF2B5EF4-FFF2-40B4-BE49-F238E27FC236}">
                <a16:creationId xmlns:a16="http://schemas.microsoft.com/office/drawing/2014/main" id="{074A86F2-CBD2-4D54-83CE-EF484FE9307D}"/>
              </a:ext>
            </a:extLst>
          </p:cNvPr>
          <p:cNvSpPr/>
          <p:nvPr/>
        </p:nvSpPr>
        <p:spPr>
          <a:xfrm>
            <a:off x="3139059" y="5252580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箭號: 向下 59">
            <a:extLst>
              <a:ext uri="{FF2B5EF4-FFF2-40B4-BE49-F238E27FC236}">
                <a16:creationId xmlns:a16="http://schemas.microsoft.com/office/drawing/2014/main" id="{10946258-FA61-4AD1-8E61-987995833E9E}"/>
              </a:ext>
            </a:extLst>
          </p:cNvPr>
          <p:cNvSpPr/>
          <p:nvPr/>
        </p:nvSpPr>
        <p:spPr>
          <a:xfrm>
            <a:off x="3396914" y="5181781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下 60">
            <a:extLst>
              <a:ext uri="{FF2B5EF4-FFF2-40B4-BE49-F238E27FC236}">
                <a16:creationId xmlns:a16="http://schemas.microsoft.com/office/drawing/2014/main" id="{286D3FB3-610E-43EC-8293-47DF4FED5587}"/>
              </a:ext>
            </a:extLst>
          </p:cNvPr>
          <p:cNvSpPr/>
          <p:nvPr/>
        </p:nvSpPr>
        <p:spPr>
          <a:xfrm>
            <a:off x="3596562" y="5123577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609639F3-6C41-41F4-AFA3-61A7D1B63D2B}"/>
              </a:ext>
            </a:extLst>
          </p:cNvPr>
          <p:cNvSpPr/>
          <p:nvPr/>
        </p:nvSpPr>
        <p:spPr>
          <a:xfrm>
            <a:off x="3804299" y="5066730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002FE4BB-22E1-46EA-8645-FAE6AAA07A28}"/>
              </a:ext>
            </a:extLst>
          </p:cNvPr>
          <p:cNvSpPr/>
          <p:nvPr/>
        </p:nvSpPr>
        <p:spPr>
          <a:xfrm>
            <a:off x="4025384" y="5000604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箭號: 向下 63">
            <a:extLst>
              <a:ext uri="{FF2B5EF4-FFF2-40B4-BE49-F238E27FC236}">
                <a16:creationId xmlns:a16="http://schemas.microsoft.com/office/drawing/2014/main" id="{3E9DA4E9-2361-405E-90A3-02DDC506C0D9}"/>
              </a:ext>
            </a:extLst>
          </p:cNvPr>
          <p:cNvSpPr/>
          <p:nvPr/>
        </p:nvSpPr>
        <p:spPr>
          <a:xfrm>
            <a:off x="4248369" y="4928544"/>
            <a:ext cx="96245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72093DF-40DD-4D48-B15D-94A23CA11EAB}"/>
              </a:ext>
            </a:extLst>
          </p:cNvPr>
          <p:cNvSpPr/>
          <p:nvPr/>
        </p:nvSpPr>
        <p:spPr>
          <a:xfrm>
            <a:off x="4137898" y="3888055"/>
            <a:ext cx="3385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团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队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C2DB7F6-2E99-41D3-A5D7-97EBA8F43BE5}"/>
              </a:ext>
            </a:extLst>
          </p:cNvPr>
          <p:cNvSpPr/>
          <p:nvPr/>
        </p:nvSpPr>
        <p:spPr>
          <a:xfrm>
            <a:off x="3881296" y="4147180"/>
            <a:ext cx="3385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运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典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范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D72F2D1-FE97-4112-A7C2-2A73BE0A40F2}"/>
              </a:ext>
            </a:extLst>
          </p:cNvPr>
          <p:cNvSpPr/>
          <p:nvPr/>
        </p:nvSpPr>
        <p:spPr>
          <a:xfrm>
            <a:off x="3671628" y="4213584"/>
            <a:ext cx="3385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77D53A0-5284-4FE7-BDB8-A4CAFBAFF574}"/>
              </a:ext>
            </a:extLst>
          </p:cNvPr>
          <p:cNvSpPr/>
          <p:nvPr/>
        </p:nvSpPr>
        <p:spPr>
          <a:xfrm>
            <a:off x="3463533" y="3908658"/>
            <a:ext cx="3385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简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则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818A668-A1A5-4F85-BC51-C84CB62A36DA}"/>
              </a:ext>
            </a:extLst>
          </p:cNvPr>
          <p:cNvSpPr/>
          <p:nvPr/>
        </p:nvSpPr>
        <p:spPr>
          <a:xfrm>
            <a:off x="3247395" y="4484180"/>
            <a:ext cx="338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讯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0048029-3082-414E-8566-D8D07C6D59E7}"/>
              </a:ext>
            </a:extLst>
          </p:cNvPr>
          <p:cNvSpPr/>
          <p:nvPr/>
        </p:nvSpPr>
        <p:spPr>
          <a:xfrm>
            <a:off x="2986618" y="4431808"/>
            <a:ext cx="3385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善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馈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58069A28-50AF-49F6-9162-2EFABA7A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61" y="3660321"/>
            <a:ext cx="232023" cy="187728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36CAB0B3-080C-453E-8C94-6E96803B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83" y="3671954"/>
            <a:ext cx="232023" cy="187728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5A8B8D37-43FE-4FBB-B5DA-FAA349D5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08" y="4218457"/>
            <a:ext cx="232023" cy="187728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ECF15C-CB87-4EF0-BFA2-0FBF60487C61}"/>
              </a:ext>
            </a:extLst>
          </p:cNvPr>
          <p:cNvCxnSpPr/>
          <p:nvPr/>
        </p:nvCxnSpPr>
        <p:spPr>
          <a:xfrm>
            <a:off x="1593845" y="2748741"/>
            <a:ext cx="0" cy="92321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432024C7-51AB-4F37-9C2D-29206C7B9312}"/>
              </a:ext>
            </a:extLst>
          </p:cNvPr>
          <p:cNvCxnSpPr/>
          <p:nvPr/>
        </p:nvCxnSpPr>
        <p:spPr>
          <a:xfrm>
            <a:off x="2908990" y="2772697"/>
            <a:ext cx="0" cy="92321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BA7856A-D866-44A0-84DB-A11E5981DD3E}"/>
              </a:ext>
            </a:extLst>
          </p:cNvPr>
          <p:cNvCxnSpPr/>
          <p:nvPr/>
        </p:nvCxnSpPr>
        <p:spPr>
          <a:xfrm>
            <a:off x="4828396" y="2772697"/>
            <a:ext cx="0" cy="92321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FDC1F211-88FC-48A9-85C2-B6F48CD48F69}"/>
              </a:ext>
            </a:extLst>
          </p:cNvPr>
          <p:cNvCxnSpPr/>
          <p:nvPr/>
        </p:nvCxnSpPr>
        <p:spPr>
          <a:xfrm>
            <a:off x="6115648" y="2748741"/>
            <a:ext cx="0" cy="92321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D02F8A50-9861-4FF8-97E0-50736C2887FE}"/>
              </a:ext>
            </a:extLst>
          </p:cNvPr>
          <p:cNvCxnSpPr/>
          <p:nvPr/>
        </p:nvCxnSpPr>
        <p:spPr>
          <a:xfrm>
            <a:off x="7497166" y="2747175"/>
            <a:ext cx="0" cy="92321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31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EB9DC-BFA5-4113-986B-14BB31852A6D}"/>
              </a:ext>
            </a:extLst>
          </p:cNvPr>
          <p:cNvSpPr txBox="1">
            <a:spLocks/>
          </p:cNvSpPr>
          <p:nvPr/>
        </p:nvSpPr>
        <p:spPr>
          <a:xfrm>
            <a:off x="-53368" y="939639"/>
            <a:ext cx="5206122" cy="57456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 、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持續學習及實驗的文化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「開會是最大的浪費」的圖片搜尋結果">
            <a:extLst>
              <a:ext uri="{FF2B5EF4-FFF2-40B4-BE49-F238E27FC236}">
                <a16:creationId xmlns:a16="http://schemas.microsoft.com/office/drawing/2014/main" id="{35C28A9D-0571-4085-831F-76D0D6CB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7" y="2063115"/>
            <a:ext cx="2253615" cy="12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05A27BE2-9621-48E0-8A2D-7D43661A460F}"/>
              </a:ext>
            </a:extLst>
          </p:cNvPr>
          <p:cNvSpPr/>
          <p:nvPr/>
        </p:nvSpPr>
        <p:spPr>
          <a:xfrm>
            <a:off x="3314750" y="2360137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會議是最大的浪費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尤其是周會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BFAE1B-2CB4-482F-B9AF-711666691FD0}"/>
              </a:ext>
            </a:extLst>
          </p:cNvPr>
          <p:cNvSpPr/>
          <p:nvPr/>
        </p:nvSpPr>
        <p:spPr>
          <a:xfrm>
            <a:off x="1502775" y="4196825"/>
            <a:ext cx="7299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不要害怕團隊做錯事，要讓他們在失敗後，學習到經驗，持續成長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3F09CDF-C12E-4B57-8597-1170630D1A5A}"/>
              </a:ext>
            </a:extLst>
          </p:cNvPr>
          <p:cNvSpPr/>
          <p:nvPr/>
        </p:nvSpPr>
        <p:spPr>
          <a:xfrm>
            <a:off x="2333138" y="5343805"/>
            <a:ext cx="4747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工程師的文化，是謙虛、尊重及信任。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451FC49-1FCC-4FAA-8E0F-73AB8F4EF6A7}"/>
              </a:ext>
            </a:extLst>
          </p:cNvPr>
          <p:cNvSpPr/>
          <p:nvPr/>
        </p:nvSpPr>
        <p:spPr>
          <a:xfrm>
            <a:off x="3948677" y="5690053"/>
            <a:ext cx="23320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Humility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Respect 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Trust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9276A34-9A1F-4D36-91B3-2C9BC3E7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20" y="1883283"/>
            <a:ext cx="2356008" cy="14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80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A72CD55-7E8F-4887-89D1-A934B678E708}"/>
              </a:ext>
            </a:extLst>
          </p:cNvPr>
          <p:cNvSpPr/>
          <p:nvPr/>
        </p:nvSpPr>
        <p:spPr>
          <a:xfrm>
            <a:off x="1181100" y="3090372"/>
            <a:ext cx="6865620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每週開一次組會，每雙週開一次科會，每月開一次部會，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主管的生活就是開會。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問他為什麼開那麼多會，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結論；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是放不下部屬犯錯，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A9E89-60C8-45D2-8818-ADCA8A4D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66" y="1071563"/>
            <a:ext cx="2833688" cy="15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66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4F70FC70-A3F7-4557-A545-5FFF836C1C6D}"/>
              </a:ext>
            </a:extLst>
          </p:cNvPr>
          <p:cNvSpPr txBox="1">
            <a:spLocks/>
          </p:cNvSpPr>
          <p:nvPr/>
        </p:nvSpPr>
        <p:spPr>
          <a:xfrm>
            <a:off x="1933408" y="1102336"/>
            <a:ext cx="4154972" cy="688181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99557"/>
            <a:r>
              <a:rPr lang="zh-TW" altLang="en-US" sz="2700" spc="225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强调的是 </a:t>
            </a:r>
            <a:r>
              <a:rPr lang="zh-TW" altLang="en-US" sz="3000" spc="225" dirty="0">
                <a:ln w="3175"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限制理论</a:t>
            </a:r>
            <a:endParaRPr lang="en-US" sz="3000" spc="225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AE90C8-86AF-4038-BCB8-D57C384CF586}"/>
              </a:ext>
            </a:extLst>
          </p:cNvPr>
          <p:cNvSpPr/>
          <p:nvPr/>
        </p:nvSpPr>
        <p:spPr>
          <a:xfrm>
            <a:off x="3228292" y="2193702"/>
            <a:ext cx="31998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100" dirty="0"/>
              <a:t>Theory of Constraints</a:t>
            </a:r>
            <a:r>
              <a:rPr lang="zh-TW" altLang="en-US" sz="2100" dirty="0"/>
              <a:t>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63026C-4D0C-4B0E-B7AA-368AA870356E}"/>
              </a:ext>
            </a:extLst>
          </p:cNvPr>
          <p:cNvSpPr/>
          <p:nvPr/>
        </p:nvSpPr>
        <p:spPr>
          <a:xfrm>
            <a:off x="7594057" y="2454096"/>
            <a:ext cx="1595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Goldratt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高德拉特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5E6539-933A-49E2-BE58-FAAC31DB03A0}"/>
              </a:ext>
            </a:extLst>
          </p:cNvPr>
          <p:cNvSpPr/>
          <p:nvPr/>
        </p:nvSpPr>
        <p:spPr>
          <a:xfrm>
            <a:off x="1325880" y="2989302"/>
            <a:ext cx="7299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75"/>
              </a:spcBef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找出系统的瓶颈</a:t>
            </a:r>
          </a:p>
          <a:p>
            <a:pPr>
              <a:spcBef>
                <a:spcPts val="675"/>
              </a:spcBef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决定如何利用瓶颈</a:t>
            </a:r>
          </a:p>
          <a:p>
            <a:pPr>
              <a:spcBef>
                <a:spcPts val="675"/>
              </a:spcBef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根据上述决定，调整其他的一切</a:t>
            </a:r>
          </a:p>
          <a:p>
            <a:pPr>
              <a:spcBef>
                <a:spcPts val="675"/>
              </a:spcBef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把系统的瓶颈松绑</a:t>
            </a:r>
          </a:p>
          <a:p>
            <a:pPr>
              <a:spcBef>
                <a:spcPts val="675"/>
              </a:spcBef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假如步骤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打破了原有的瓶颈，那么就回到步骤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B45345-B9B1-45D3-A550-6F8D021E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09" y="953569"/>
            <a:ext cx="1060638" cy="1343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101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59E84C5-D3CF-4D00-A213-9B41F91F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0" y="1338143"/>
            <a:ext cx="8659451" cy="42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2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688932" y="4085184"/>
            <a:ext cx="2455069" cy="1863390"/>
            <a:chOff x="8918575" y="4303912"/>
            <a:chExt cx="3273425" cy="2484520"/>
          </a:xfrm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-125742" y="729000"/>
            <a:ext cx="4796372" cy="5028931"/>
            <a:chOff x="-720565" y="230326"/>
            <a:chExt cx="6395162" cy="6705241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25" name="文本框 27"/>
          <p:cNvSpPr txBox="1"/>
          <p:nvPr/>
        </p:nvSpPr>
        <p:spPr>
          <a:xfrm>
            <a:off x="6813800" y="1194078"/>
            <a:ext cx="21993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Segoe UI Light" panose="020B0502040204020203" pitchFamily="34" charset="0"/>
              </a:rPr>
              <a:t>Microsoft Tech Summit 2017</a:t>
            </a:r>
            <a:br>
              <a:rPr lang="en-US" altLang="zh-CN" sz="1350" dirty="0">
                <a:latin typeface="Segoe UI Light" panose="020B0502040204020203" pitchFamily="34" charset="0"/>
              </a:rPr>
            </a:b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DC466-CE16-4321-8F19-024C66D0E0B1}"/>
              </a:ext>
            </a:extLst>
          </p:cNvPr>
          <p:cNvSpPr/>
          <p:nvPr/>
        </p:nvSpPr>
        <p:spPr>
          <a:xfrm>
            <a:off x="379373" y="2793371"/>
            <a:ext cx="213552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1. </a:t>
            </a:r>
            <a:r>
              <a:rPr lang="zh-TW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决定要改变什么</a:t>
            </a: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ADE171-BE97-4F94-9091-CA133AD16CCE}"/>
              </a:ext>
            </a:extLst>
          </p:cNvPr>
          <p:cNvSpPr/>
          <p:nvPr/>
        </p:nvSpPr>
        <p:spPr>
          <a:xfrm>
            <a:off x="382287" y="3328260"/>
            <a:ext cx="213552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2. </a:t>
            </a:r>
            <a:r>
              <a:rPr lang="zh-TW" altLang="zh-TW" kern="10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决定要变成什么</a:t>
            </a: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C3129A-263F-463D-9087-80A77A1494D9}"/>
              </a:ext>
            </a:extLst>
          </p:cNvPr>
          <p:cNvSpPr/>
          <p:nvPr/>
        </p:nvSpPr>
        <p:spPr>
          <a:xfrm>
            <a:off x="405349" y="3894775"/>
            <a:ext cx="23663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3. </a:t>
            </a:r>
            <a:r>
              <a:rPr lang="zh-TW" altLang="zh-TW" kern="10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决定如何造成改变</a:t>
            </a:r>
            <a:r>
              <a:rPr lang="en-US" altLang="zh-TW" kern="1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344162-E18F-448E-896B-96DC2CE5EC6D}"/>
              </a:ext>
            </a:extLst>
          </p:cNvPr>
          <p:cNvSpPr/>
          <p:nvPr/>
        </p:nvSpPr>
        <p:spPr>
          <a:xfrm>
            <a:off x="368640" y="2199672"/>
            <a:ext cx="23006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限制理论的思考流程循环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A6BB6B-F2F6-4F76-995F-1D2A199162B0}"/>
              </a:ext>
            </a:extLst>
          </p:cNvPr>
          <p:cNvSpPr/>
          <p:nvPr/>
        </p:nvSpPr>
        <p:spPr>
          <a:xfrm>
            <a:off x="60961" y="5650192"/>
            <a:ext cx="32246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從限制理論看 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William Yeh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6C4A061-4977-4FD5-9351-7FFBE4BE667F}"/>
              </a:ext>
            </a:extLst>
          </p:cNvPr>
          <p:cNvCxnSpPr>
            <a:cxnSpLocks/>
          </p:cNvCxnSpPr>
          <p:nvPr/>
        </p:nvCxnSpPr>
        <p:spPr>
          <a:xfrm>
            <a:off x="3149426" y="5808320"/>
            <a:ext cx="56430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8B904BC-246F-4F72-AAC0-097F540C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752" y="1872575"/>
            <a:ext cx="5710960" cy="33370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865A0CB-688E-45E8-8028-FC8CF7792AD9}"/>
              </a:ext>
            </a:extLst>
          </p:cNvPr>
          <p:cNvSpPr/>
          <p:nvPr/>
        </p:nvSpPr>
        <p:spPr>
          <a:xfrm>
            <a:off x="3800896" y="5658262"/>
            <a:ext cx="427315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hlinkClick r:id="rId3"/>
              </a:rPr>
              <a:t>https://www.slideshare.net/williamyeh/devops-63711710</a:t>
            </a:r>
            <a:endParaRPr lang="en-US" altLang="zh-TW" sz="1350" dirty="0"/>
          </a:p>
          <a:p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9372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835" y="314406"/>
            <a:ext cx="585743" cy="36651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 flipV="1">
            <a:off x="6566578" y="485789"/>
            <a:ext cx="378311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  <a:endCxn id="127" idx="1"/>
          </p:cNvCxnSpPr>
          <p:nvPr/>
        </p:nvCxnSpPr>
        <p:spPr>
          <a:xfrm flipV="1">
            <a:off x="7776444" y="483397"/>
            <a:ext cx="437568" cy="239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197259"/>
            <a:ext cx="868806" cy="572275"/>
          </a:xfrm>
          <a:prstGeom prst="rect">
            <a:avLst/>
          </a:prstGeom>
        </p:spPr>
      </p:pic>
      <p:sp>
        <p:nvSpPr>
          <p:cNvPr id="129" name="Rectangle 1">
            <a:extLst>
              <a:ext uri="{FF2B5EF4-FFF2-40B4-BE49-F238E27FC236}">
                <a16:creationId xmlns:a16="http://schemas.microsoft.com/office/drawing/2014/main" id="{C53814B0-FED5-4BF7-93FD-665BC6E76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466" y="1911075"/>
            <a:ext cx="5628697" cy="71170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由左到右，建立一條迅速、可預測、持續不斷的計畫內工作流、從而向業務部門交付工作價值。</a:t>
            </a:r>
            <a:endParaRPr lang="zh-TW" altLang="zh-TW" sz="2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89932BC-CFA7-40AA-8E3B-B68F32CAC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716" y="3381109"/>
            <a:ext cx="5757502" cy="10194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由右到左，加速取得客戶對問題的回饋，可以縮短及放大回饋環路的效益，在源頭上解決問題，避免問題逐步放大。</a:t>
            </a:r>
            <a:endParaRPr lang="zh-TW" altLang="zh-TW" sz="2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8A0B21B-A8A1-483A-928A-E148AD3F61FB}"/>
              </a:ext>
            </a:extLst>
          </p:cNvPr>
          <p:cNvSpPr/>
          <p:nvPr/>
        </p:nvSpPr>
        <p:spPr>
          <a:xfrm>
            <a:off x="3153616" y="5078947"/>
            <a:ext cx="5757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增強對產品的信心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營造一種勇於創新、冒險的環境及高信任度的文化。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1EAAF13-36B4-49FE-9C05-552748AFDF57}"/>
              </a:ext>
            </a:extLst>
          </p:cNvPr>
          <p:cNvSpPr/>
          <p:nvPr/>
        </p:nvSpPr>
        <p:spPr>
          <a:xfrm>
            <a:off x="2302360" y="14878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DF8EFA2-C207-4E4D-8887-3B71E654DA3E}"/>
              </a:ext>
            </a:extLst>
          </p:cNvPr>
          <p:cNvSpPr/>
          <p:nvPr/>
        </p:nvSpPr>
        <p:spPr>
          <a:xfrm>
            <a:off x="2318625" y="293765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22FD47A-EA5F-4741-8A65-00BA3279DAFA}"/>
              </a:ext>
            </a:extLst>
          </p:cNvPr>
          <p:cNvSpPr/>
          <p:nvPr/>
        </p:nvSpPr>
        <p:spPr>
          <a:xfrm>
            <a:off x="2329263" y="45815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</a:t>
            </a:r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AD83A91-532C-47CC-B6FB-3D839C7C02DE}"/>
              </a:ext>
            </a:extLst>
          </p:cNvPr>
          <p:cNvSpPr/>
          <p:nvPr/>
        </p:nvSpPr>
        <p:spPr>
          <a:xfrm>
            <a:off x="3272562" y="4616206"/>
            <a:ext cx="1732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20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0566D97-8C54-4AF0-8C74-83784697D8A5}"/>
              </a:ext>
            </a:extLst>
          </p:cNvPr>
          <p:cNvSpPr/>
          <p:nvPr/>
        </p:nvSpPr>
        <p:spPr>
          <a:xfrm>
            <a:off x="3142977" y="2919367"/>
            <a:ext cx="2005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20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5D0A1DD-4BF4-4ADC-9A8C-7A96DC9674B0}"/>
              </a:ext>
            </a:extLst>
          </p:cNvPr>
          <p:cNvSpPr/>
          <p:nvPr/>
        </p:nvSpPr>
        <p:spPr>
          <a:xfrm>
            <a:off x="3193537" y="1472455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6909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26282A4C-50C6-449A-853C-B1179E551A5D}"/>
              </a:ext>
            </a:extLst>
          </p:cNvPr>
          <p:cNvSpPr/>
          <p:nvPr/>
        </p:nvSpPr>
        <p:spPr>
          <a:xfrm>
            <a:off x="5318760" y="1588770"/>
            <a:ext cx="2964180" cy="138684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3CE060-DD86-41A5-A9FA-57C832ADB27F}"/>
              </a:ext>
            </a:extLst>
          </p:cNvPr>
          <p:cNvSpPr/>
          <p:nvPr/>
        </p:nvSpPr>
        <p:spPr>
          <a:xfrm>
            <a:off x="5757175" y="2106565"/>
            <a:ext cx="225414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决定要改变什么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A94F45-B95F-4E7F-A99F-B742E916CB55}"/>
              </a:ext>
            </a:extLst>
          </p:cNvPr>
          <p:cNvSpPr/>
          <p:nvPr/>
        </p:nvSpPr>
        <p:spPr>
          <a:xfrm>
            <a:off x="3669295" y="3493404"/>
            <a:ext cx="213552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2. </a:t>
            </a:r>
            <a:r>
              <a:rPr lang="zh-TW" altLang="zh-TW" kern="10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决定要变成什么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BAEFFA-CB7A-42FF-AE05-BEE118948B65}"/>
              </a:ext>
            </a:extLst>
          </p:cNvPr>
          <p:cNvSpPr/>
          <p:nvPr/>
        </p:nvSpPr>
        <p:spPr>
          <a:xfrm>
            <a:off x="1123098" y="4735099"/>
            <a:ext cx="23663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3. </a:t>
            </a:r>
            <a:r>
              <a:rPr lang="zh-TW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决定如何造成改变</a:t>
            </a:r>
            <a:r>
              <a:rPr lang="en-US" altLang="zh-TW" kern="100" dirty="0">
                <a:latin typeface="Calibri" panose="020F0502020204030204" pitchFamily="34" charset="0"/>
                <a:ea typeface="標楷體" panose="03000509000000000000" pitchFamily="65" charset="-120"/>
                <a:cs typeface="標楷體" panose="03000509000000000000" pitchFamily="65" charset="-120"/>
              </a:rPr>
              <a:t>?</a:t>
            </a:r>
            <a:endParaRPr lang="zh-TW" altLang="zh-TW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7964C27-B61F-428E-A3A1-1D06AA25CB44}"/>
              </a:ext>
            </a:extLst>
          </p:cNvPr>
          <p:cNvSpPr/>
          <p:nvPr/>
        </p:nvSpPr>
        <p:spPr>
          <a:xfrm>
            <a:off x="3230880" y="2975609"/>
            <a:ext cx="2964180" cy="138684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3E87F5-284B-4940-83BC-49E676D4343D}"/>
              </a:ext>
            </a:extLst>
          </p:cNvPr>
          <p:cNvSpPr/>
          <p:nvPr/>
        </p:nvSpPr>
        <p:spPr>
          <a:xfrm>
            <a:off x="800100" y="4217304"/>
            <a:ext cx="2964180" cy="138684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E75D0539-0287-49D8-A4CE-3718DB013B74}"/>
              </a:ext>
            </a:extLst>
          </p:cNvPr>
          <p:cNvSpPr/>
          <p:nvPr/>
        </p:nvSpPr>
        <p:spPr>
          <a:xfrm rot="2834872">
            <a:off x="6804660" y="3036005"/>
            <a:ext cx="411480" cy="1196339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ysClr val="windowText" lastClr="000000"/>
              </a:solidFill>
            </a:endParaRPr>
          </a:p>
        </p:txBody>
      </p:sp>
      <p:sp>
        <p:nvSpPr>
          <p:cNvPr id="9" name="箭號: 弧形左彎 8">
            <a:extLst>
              <a:ext uri="{FF2B5EF4-FFF2-40B4-BE49-F238E27FC236}">
                <a16:creationId xmlns:a16="http://schemas.microsoft.com/office/drawing/2014/main" id="{CAB2CA2F-A95A-4948-8B54-11B425CBB32C}"/>
              </a:ext>
            </a:extLst>
          </p:cNvPr>
          <p:cNvSpPr/>
          <p:nvPr/>
        </p:nvSpPr>
        <p:spPr>
          <a:xfrm rot="2834872">
            <a:off x="4195034" y="4488178"/>
            <a:ext cx="411480" cy="1196339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ysClr val="windowText" lastClr="000000"/>
              </a:solidFill>
            </a:endParaRPr>
          </a:p>
        </p:txBody>
      </p:sp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6FADBFD4-1142-4D1D-BD8C-C7267C75CFB9}"/>
              </a:ext>
            </a:extLst>
          </p:cNvPr>
          <p:cNvSpPr/>
          <p:nvPr/>
        </p:nvSpPr>
        <p:spPr>
          <a:xfrm rot="19747298">
            <a:off x="1101693" y="2063186"/>
            <a:ext cx="4385495" cy="82296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BBE233-3C71-458B-BECD-DAC8B8AC6A34}"/>
              </a:ext>
            </a:extLst>
          </p:cNvPr>
          <p:cNvSpPr/>
          <p:nvPr/>
        </p:nvSpPr>
        <p:spPr>
          <a:xfrm>
            <a:off x="6233218" y="2474666"/>
            <a:ext cx="1419106" cy="314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sz="1350" kern="100" dirty="0">
                <a:latin typeface="Calibri" panose="020F0502020204030204" pitchFamily="34" charset="0"/>
                <a:ea typeface="標楷體" panose="03000509000000000000" pitchFamily="65" charset="-120"/>
              </a:rPr>
              <a:t>What to change ?</a:t>
            </a:r>
            <a:endParaRPr lang="zh-TW" altLang="zh-TW" sz="1350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A88F25-5495-403F-BEE4-0E4C7D877223}"/>
              </a:ext>
            </a:extLst>
          </p:cNvPr>
          <p:cNvSpPr/>
          <p:nvPr/>
        </p:nvSpPr>
        <p:spPr>
          <a:xfrm>
            <a:off x="3958895" y="3815512"/>
            <a:ext cx="1773947" cy="314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sz="1350" kern="100" dirty="0">
                <a:latin typeface="Calibri" panose="020F0502020204030204" pitchFamily="34" charset="0"/>
                <a:ea typeface="標楷體" panose="03000509000000000000" pitchFamily="65" charset="-120"/>
              </a:rPr>
              <a:t>To what to change to ?</a:t>
            </a:r>
            <a:endParaRPr lang="zh-TW" altLang="zh-TW" sz="1350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2E24C3-F21B-4425-A5C9-1D72FEC478AE}"/>
              </a:ext>
            </a:extLst>
          </p:cNvPr>
          <p:cNvSpPr/>
          <p:nvPr/>
        </p:nvSpPr>
        <p:spPr>
          <a:xfrm>
            <a:off x="1353475" y="5086347"/>
            <a:ext cx="1981183" cy="314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zh-TW" sz="1350" kern="100" dirty="0">
                <a:latin typeface="Calibri" panose="020F0502020204030204" pitchFamily="34" charset="0"/>
                <a:ea typeface="標楷體" panose="03000509000000000000" pitchFamily="65" charset="-120"/>
              </a:rPr>
              <a:t>How to cause to change ?</a:t>
            </a:r>
            <a:endParaRPr lang="zh-TW" altLang="zh-TW" sz="1350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BB6F2A-26A9-429E-8EFC-899F94FFFDB0}"/>
              </a:ext>
            </a:extLst>
          </p:cNvPr>
          <p:cNvSpPr/>
          <p:nvPr/>
        </p:nvSpPr>
        <p:spPr>
          <a:xfrm>
            <a:off x="393820" y="1110454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限制理论的思考流程循环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CFD9E26-075F-4989-ABC8-41C8F85208C8}"/>
              </a:ext>
            </a:extLst>
          </p:cNvPr>
          <p:cNvCxnSpPr/>
          <p:nvPr/>
        </p:nvCxnSpPr>
        <p:spPr>
          <a:xfrm>
            <a:off x="495558" y="1502869"/>
            <a:ext cx="289737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921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776098-7C24-4E3D-BBFD-72A0BF0CC2BD}"/>
              </a:ext>
            </a:extLst>
          </p:cNvPr>
          <p:cNvSpPr/>
          <p:nvPr/>
        </p:nvSpPr>
        <p:spPr>
          <a:xfrm>
            <a:off x="840753" y="2237056"/>
            <a:ext cx="47628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   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建立价值流程，快速交付价值 </a:t>
            </a:r>
            <a:endParaRPr lang="zh-TW" altLang="en-US" sz="21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8268C-B5A4-419F-8046-41289F9A515E}"/>
              </a:ext>
            </a:extLst>
          </p:cNvPr>
          <p:cNvSpPr/>
          <p:nvPr/>
        </p:nvSpPr>
        <p:spPr>
          <a:xfrm>
            <a:off x="1837507" y="2658298"/>
            <a:ext cx="66479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让工作透明，小量开发，质量内建，控制缺陷被发布。</a:t>
            </a:r>
            <a:endParaRPr lang="zh-TW" altLang="en-US" sz="2100" dirty="0">
              <a:solidFill>
                <a:srgbClr val="C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6201D0-FBB8-4B6B-A2E5-6F84C8DC07FA}"/>
              </a:ext>
            </a:extLst>
          </p:cNvPr>
          <p:cNvSpPr/>
          <p:nvPr/>
        </p:nvSpPr>
        <p:spPr>
          <a:xfrm>
            <a:off x="840754" y="3348239"/>
            <a:ext cx="281038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步   </a:t>
            </a:r>
            <a:r>
              <a:rPr lang="zh-TW" altLang="en-US" sz="21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放大反馈回路</a:t>
            </a:r>
            <a:endParaRPr lang="zh-TW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6594BF-A336-4228-986E-D31829387412}"/>
              </a:ext>
            </a:extLst>
          </p:cNvPr>
          <p:cNvSpPr/>
          <p:nvPr/>
        </p:nvSpPr>
        <p:spPr>
          <a:xfrm>
            <a:off x="1837507" y="3791866"/>
            <a:ext cx="47628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透过高速交付以取得及早发现及修复。</a:t>
            </a:r>
            <a:endParaRPr lang="zh-TW" altLang="en-US" sz="2100" dirty="0">
              <a:solidFill>
                <a:srgbClr val="C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1E4009-D3D8-4FC5-B494-882951062C4A}"/>
              </a:ext>
            </a:extLst>
          </p:cNvPr>
          <p:cNvSpPr/>
          <p:nvPr/>
        </p:nvSpPr>
        <p:spPr>
          <a:xfrm>
            <a:off x="840753" y="4459423"/>
            <a:ext cx="44935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步   </a:t>
            </a:r>
            <a:r>
              <a:rPr lang="zh-TW" altLang="en-US" sz="21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建立持续学习及实验的文化 </a:t>
            </a:r>
            <a:endParaRPr lang="zh-TW" altLang="en-US" sz="21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5C706E-3F62-4324-8777-78CE8AEE5400}"/>
              </a:ext>
            </a:extLst>
          </p:cNvPr>
          <p:cNvSpPr/>
          <p:nvPr/>
        </p:nvSpPr>
        <p:spPr>
          <a:xfrm>
            <a:off x="1841850" y="4903049"/>
            <a:ext cx="53014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允许犯错已获得团队能够快速学习的能力。</a:t>
            </a:r>
            <a:endParaRPr lang="zh-TW" altLang="en-US" sz="2100" dirty="0">
              <a:solidFill>
                <a:srgbClr val="C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A7797B-E399-498F-956E-FA79AE1DBF3D}"/>
              </a:ext>
            </a:extLst>
          </p:cNvPr>
          <p:cNvSpPr/>
          <p:nvPr/>
        </p:nvSpPr>
        <p:spPr>
          <a:xfrm>
            <a:off x="1837507" y="1150550"/>
            <a:ext cx="502894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 </a:t>
            </a:r>
            <a:r>
              <a:rPr lang="zh-TW" altLang="en-US" sz="2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教战守策：</a:t>
            </a:r>
            <a:r>
              <a:rPr lang="zh-TW" altLang="en-US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sz="2700" dirty="0"/>
          </a:p>
        </p:txBody>
      </p:sp>
      <p:pic>
        <p:nvPicPr>
          <p:cNvPr id="1026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1CABF4C9-E8A2-4EEF-B8EB-ABB38F19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1006519"/>
            <a:ext cx="956506" cy="12412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17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3596A-954D-43CA-8311-9FA796607D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68388"/>
            <a:ext cx="7886700" cy="53975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E2782C2-0F1E-44A8-9496-BC31AF3EF9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31" y="1826492"/>
          <a:ext cx="8968611" cy="381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61">
                  <a:extLst>
                    <a:ext uri="{9D8B030D-6E8A-4147-A177-3AD203B41FA5}">
                      <a16:colId xmlns:a16="http://schemas.microsoft.com/office/drawing/2014/main" val="2957862956"/>
                    </a:ext>
                  </a:extLst>
                </a:gridCol>
                <a:gridCol w="2460856">
                  <a:extLst>
                    <a:ext uri="{9D8B030D-6E8A-4147-A177-3AD203B41FA5}">
                      <a16:colId xmlns:a16="http://schemas.microsoft.com/office/drawing/2014/main" val="1830923154"/>
                    </a:ext>
                  </a:extLst>
                </a:gridCol>
                <a:gridCol w="2964413">
                  <a:extLst>
                    <a:ext uri="{9D8B030D-6E8A-4147-A177-3AD203B41FA5}">
                      <a16:colId xmlns:a16="http://schemas.microsoft.com/office/drawing/2014/main" val="2201610050"/>
                    </a:ext>
                  </a:extLst>
                </a:gridCol>
                <a:gridCol w="2583181">
                  <a:extLst>
                    <a:ext uri="{9D8B030D-6E8A-4147-A177-3AD203B41FA5}">
                      <a16:colId xmlns:a16="http://schemas.microsoft.com/office/drawing/2014/main" val="2015895431"/>
                    </a:ext>
                  </a:extLst>
                </a:gridCol>
              </a:tblGrid>
              <a:tr h="798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spc="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spc="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第一步</a:t>
                      </a:r>
                      <a:endParaRPr lang="en-US" altLang="zh-TW" sz="1800" spc="300" dirty="0"/>
                    </a:p>
                  </a:txBody>
                  <a:tcPr marL="51435" marR="51435" marT="25718" marB="2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spc="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第二步</a:t>
                      </a:r>
                      <a:endParaRPr lang="en-US" altLang="zh-TW" sz="1800" spc="3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spc="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第三步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183508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spc="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目标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altLang="zh-TW" sz="1400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最大化流量，小批量生产和單工，并且避免缺陷向下游传递，全面考虑避免局部優化。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在源头建立质量。 从右到左不断的反馈，确保并防止问题的再次发生，实现更快的检测</a:t>
                      </a:r>
                      <a:r>
                        <a:rPr lang="en-US" altLang="zh-TW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复原。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zh-TW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创造一种勇于实验</a:t>
                      </a:r>
                      <a:r>
                        <a:rPr lang="en-US" altLang="zh-TW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正视技术债</a:t>
                      </a:r>
                      <a:r>
                        <a:rPr lang="en-US" altLang="zh-TW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和不畏风险的文化。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2572010853"/>
                  </a:ext>
                </a:extLst>
              </a:tr>
              <a:tr h="1937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600" b="0" spc="3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作法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持续构建，集成和部署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根据需要创建环境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限制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Work in Process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建构可安全改变的系统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在生成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测试失败时可立即时停止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快速的自动测试套件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Dev / IT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能够共享目标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痛苦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能够遥测显示客户对目标是否得到满足。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高信任文化与指挥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控制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预留给非功能性需求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20%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以上的资源。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不断加强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DevOps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卓越化和</a:t>
                      </a:r>
                      <a:r>
                        <a:rPr lang="en-US" altLang="zh-TW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kata</a:t>
                      </a:r>
                      <a:r>
                        <a:rPr lang="zh-TW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改进。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372667397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DA447705-54A1-4B53-AC78-9325ED1FB594}"/>
              </a:ext>
            </a:extLst>
          </p:cNvPr>
          <p:cNvSpPr/>
          <p:nvPr/>
        </p:nvSpPr>
        <p:spPr>
          <a:xfrm>
            <a:off x="0" y="1781950"/>
            <a:ext cx="9085889" cy="39674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2"/>
          </a:p>
        </p:txBody>
      </p:sp>
    </p:spTree>
    <p:extLst>
      <p:ext uri="{BB962C8B-B14F-4D97-AF65-F5344CB8AC3E}">
        <p14:creationId xmlns:p14="http://schemas.microsoft.com/office/powerpoint/2010/main" val="3343606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810274" y="1200041"/>
            <a:ext cx="21993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  <a:latin typeface="Segoe UI Light" panose="020B0502040204020203" pitchFamily="34" charset="0"/>
              </a:rPr>
              <a:t>Microsoft Tech Summit 2017</a:t>
            </a:r>
            <a:br>
              <a:rPr lang="en-US" altLang="zh-CN" sz="135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grpSp>
        <p:nvGrpSpPr>
          <p:cNvPr id="37" name="组合 36"/>
          <p:cNvGrpSpPr/>
          <p:nvPr/>
        </p:nvGrpSpPr>
        <p:grpSpPr>
          <a:xfrm flipH="1">
            <a:off x="-137540" y="739954"/>
            <a:ext cx="4796372" cy="502893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ADED3500-03C0-4F4D-BE4A-564821230875}"/>
              </a:ext>
            </a:extLst>
          </p:cNvPr>
          <p:cNvSpPr txBox="1">
            <a:spLocks/>
          </p:cNvSpPr>
          <p:nvPr/>
        </p:nvSpPr>
        <p:spPr>
          <a:xfrm>
            <a:off x="1419046" y="2956386"/>
            <a:ext cx="2750695" cy="886397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altLang="zh-TW" sz="3000" b="1" spc="2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zh-TW" altLang="en-US" sz="3000" b="1" spc="2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看板的限制</a:t>
            </a:r>
            <a:endParaRPr lang="zh-CN" altLang="en-US" sz="2700" spc="225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73E06E9-FA5A-4CD0-A06B-6E9E0971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760" y="3014010"/>
            <a:ext cx="2005840" cy="1087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E329D8E-5C27-4B4A-A50B-B5F6331ACF50}"/>
              </a:ext>
            </a:extLst>
          </p:cNvPr>
          <p:cNvSpPr txBox="1">
            <a:spLocks/>
          </p:cNvSpPr>
          <p:nvPr/>
        </p:nvSpPr>
        <p:spPr>
          <a:xfrm>
            <a:off x="6165130" y="2046965"/>
            <a:ext cx="3205100" cy="886397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TW" altLang="en-US" sz="1800" b="1" spc="225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</a:t>
            </a:r>
            <a:r>
              <a:rPr lang="en-US" altLang="zh-TW" sz="1800" b="1" spc="225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800" b="1" spc="225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值来限制</a:t>
            </a:r>
            <a:endParaRPr lang="en-US" altLang="zh-TW" sz="1800" b="1" spc="225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TW" sz="1800" b="1" spc="225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1800" b="1" spc="225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看板</a:t>
            </a:r>
            <a:endParaRPr lang="zh-CN" altLang="en-US" sz="1800" spc="225" dirty="0">
              <a:solidFill>
                <a:schemeClr val="accent4"/>
              </a:solidFill>
              <a:latin typeface="Segoe UI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箭號: 有線條的向右箭號 2">
            <a:extLst>
              <a:ext uri="{FF2B5EF4-FFF2-40B4-BE49-F238E27FC236}">
                <a16:creationId xmlns:a16="http://schemas.microsoft.com/office/drawing/2014/main" id="{4E4CC454-92E1-4C83-87AB-0DFF160FF56A}"/>
              </a:ext>
            </a:extLst>
          </p:cNvPr>
          <p:cNvSpPr/>
          <p:nvPr/>
        </p:nvSpPr>
        <p:spPr>
          <a:xfrm>
            <a:off x="4903944" y="3203463"/>
            <a:ext cx="733646" cy="708240"/>
          </a:xfrm>
          <a:prstGeom prst="strip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4" name="组合 3"/>
          <p:cNvGrpSpPr/>
          <p:nvPr/>
        </p:nvGrpSpPr>
        <p:grpSpPr>
          <a:xfrm>
            <a:off x="6688932" y="4241279"/>
            <a:ext cx="2136528" cy="1707295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270110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83D5F0-1B3C-4641-A8D2-3B55C08C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27" y="2404289"/>
            <a:ext cx="5888497" cy="31915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E8C4B4-BAA9-4EFE-891A-8C58F949CF9E}"/>
              </a:ext>
            </a:extLst>
          </p:cNvPr>
          <p:cNvSpPr/>
          <p:nvPr/>
        </p:nvSpPr>
        <p:spPr>
          <a:xfrm>
            <a:off x="595616" y="1344742"/>
            <a:ext cx="821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當問答的時間不夠的時候，應該調整哪一個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321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73637" y="1831140"/>
            <a:ext cx="7062236" cy="36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43011" name="標題 1"/>
          <p:cNvSpPr>
            <a:spLocks noGrp="1"/>
          </p:cNvSpPr>
          <p:nvPr>
            <p:ph type="title" idx="4294967295"/>
          </p:nvPr>
        </p:nvSpPr>
        <p:spPr>
          <a:xfrm>
            <a:off x="2487017" y="836539"/>
            <a:ext cx="4435475" cy="54133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回答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012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24" y="2809416"/>
            <a:ext cx="5806148" cy="51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接點 7"/>
          <p:cNvCxnSpPr>
            <a:cxnSpLocks/>
          </p:cNvCxnSpPr>
          <p:nvPr/>
        </p:nvCxnSpPr>
        <p:spPr>
          <a:xfrm>
            <a:off x="2760175" y="2504662"/>
            <a:ext cx="15151" cy="2855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026630" y="2504662"/>
            <a:ext cx="10421" cy="2855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45487" y="2033889"/>
            <a:ext cx="119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spc="169" dirty="0"/>
          </a:p>
        </p:txBody>
      </p:sp>
      <p:sp>
        <p:nvSpPr>
          <p:cNvPr id="11" name="矩形 10"/>
          <p:cNvSpPr/>
          <p:nvPr/>
        </p:nvSpPr>
        <p:spPr>
          <a:xfrm>
            <a:off x="2887346" y="2052722"/>
            <a:ext cx="119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spc="169" dirty="0"/>
          </a:p>
        </p:txBody>
      </p:sp>
      <p:sp>
        <p:nvSpPr>
          <p:cNvPr id="12" name="矩形 11"/>
          <p:cNvSpPr/>
          <p:nvPr/>
        </p:nvSpPr>
        <p:spPr>
          <a:xfrm>
            <a:off x="4061770" y="2054189"/>
            <a:ext cx="119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回答</a:t>
            </a: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spc="169" dirty="0"/>
          </a:p>
        </p:txBody>
      </p:sp>
      <p:sp>
        <p:nvSpPr>
          <p:cNvPr id="13" name="矩形 12"/>
          <p:cNvSpPr/>
          <p:nvPr/>
        </p:nvSpPr>
        <p:spPr>
          <a:xfrm>
            <a:off x="5329230" y="2051390"/>
            <a:ext cx="119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r>
              <a:rPr lang="en-US" altLang="zh-TW" b="1" spc="169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spc="169" dirty="0"/>
          </a:p>
        </p:txBody>
      </p:sp>
      <p:sp>
        <p:nvSpPr>
          <p:cNvPr id="14" name="矩形 13"/>
          <p:cNvSpPr/>
          <p:nvPr/>
        </p:nvSpPr>
        <p:spPr>
          <a:xfrm>
            <a:off x="6688228" y="2060155"/>
            <a:ext cx="119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b="1" spc="16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spc="169" dirty="0"/>
          </a:p>
        </p:txBody>
      </p:sp>
      <p:cxnSp>
        <p:nvCxnSpPr>
          <p:cNvPr id="15" name="直線接點 14"/>
          <p:cNvCxnSpPr>
            <a:cxnSpLocks/>
          </p:cNvCxnSpPr>
          <p:nvPr/>
        </p:nvCxnSpPr>
        <p:spPr>
          <a:xfrm>
            <a:off x="5245349" y="2494720"/>
            <a:ext cx="19820" cy="2859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cxnSpLocks/>
          </p:cNvCxnSpPr>
          <p:nvPr/>
        </p:nvCxnSpPr>
        <p:spPr>
          <a:xfrm>
            <a:off x="6523679" y="2505434"/>
            <a:ext cx="0" cy="284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22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31" y="3924658"/>
            <a:ext cx="363433" cy="24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494" y="3223687"/>
            <a:ext cx="367005" cy="21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66" y="3577297"/>
            <a:ext cx="362540" cy="20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64" y="4304164"/>
            <a:ext cx="360755" cy="19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5649726" y="3104280"/>
            <a:ext cx="574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TW" altLang="en-US" sz="1350" b="1" spc="169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點頭</a:t>
            </a:r>
            <a:endParaRPr lang="en-US" sz="1350" spc="169" dirty="0">
              <a:solidFill>
                <a:srgbClr val="C0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71950" y="3087476"/>
            <a:ext cx="574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TW" altLang="en-US" sz="1350" b="1" spc="169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解答</a:t>
            </a:r>
            <a:endParaRPr lang="en-US" sz="1350" spc="169" dirty="0">
              <a:solidFill>
                <a:srgbClr val="C00000"/>
              </a:solidFill>
            </a:endParaRPr>
          </a:p>
        </p:txBody>
      </p:sp>
      <p:sp>
        <p:nvSpPr>
          <p:cNvPr id="43032" name="矩形 26"/>
          <p:cNvSpPr>
            <a:spLocks noChangeArrowheads="1"/>
          </p:cNvSpPr>
          <p:nvPr/>
        </p:nvSpPr>
        <p:spPr bwMode="auto">
          <a:xfrm>
            <a:off x="3000957" y="3060060"/>
            <a:ext cx="9925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 spc="225">
                <a:solidFill>
                  <a:srgbClr val="C00000"/>
                </a:solidFill>
                <a:latin typeface="微軟正黑體" panose="020B0604030504040204" pitchFamily="34" charset="-120"/>
              </a:rPr>
              <a:t>問題描述</a:t>
            </a:r>
            <a:endParaRPr lang="en-US" altLang="zh-TW" sz="1350" spc="225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336924" y="4277148"/>
            <a:ext cx="0" cy="3384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矩形 29"/>
          <p:cNvSpPr>
            <a:spLocks noChangeArrowheads="1"/>
          </p:cNvSpPr>
          <p:nvPr/>
        </p:nvSpPr>
        <p:spPr bwMode="auto">
          <a:xfrm>
            <a:off x="140344" y="4653574"/>
            <a:ext cx="4507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05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Low</a:t>
            </a:r>
            <a:endParaRPr lang="en-US" altLang="zh-TW" sz="1050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343044" y="2473940"/>
            <a:ext cx="0" cy="2732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6" name="矩形 32"/>
          <p:cNvSpPr>
            <a:spLocks noChangeArrowheads="1"/>
          </p:cNvSpPr>
          <p:nvPr/>
        </p:nvSpPr>
        <p:spPr bwMode="auto">
          <a:xfrm>
            <a:off x="110710" y="2060155"/>
            <a:ext cx="6999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05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High</a:t>
            </a:r>
            <a:endParaRPr lang="en-US" altLang="zh-TW" sz="1050" dirty="0">
              <a:solidFill>
                <a:srgbClr val="C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38" name="矩形 4"/>
          <p:cNvSpPr>
            <a:spLocks noChangeArrowheads="1"/>
          </p:cNvSpPr>
          <p:nvPr/>
        </p:nvSpPr>
        <p:spPr bwMode="auto">
          <a:xfrm>
            <a:off x="1947813" y="2484060"/>
            <a:ext cx="41229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5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10</a:t>
            </a:r>
          </a:p>
        </p:txBody>
      </p:sp>
      <p:cxnSp>
        <p:nvCxnSpPr>
          <p:cNvPr id="3" name="直線接點 2"/>
          <p:cNvCxnSpPr>
            <a:cxnSpLocks/>
          </p:cNvCxnSpPr>
          <p:nvPr/>
        </p:nvCxnSpPr>
        <p:spPr>
          <a:xfrm>
            <a:off x="1201120" y="1783728"/>
            <a:ext cx="70347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3266446" y="2503168"/>
            <a:ext cx="2984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5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3</a:t>
            </a:r>
          </a:p>
        </p:txBody>
      </p:sp>
      <p:sp>
        <p:nvSpPr>
          <p:cNvPr id="34" name="矩形 4"/>
          <p:cNvSpPr>
            <a:spLocks noChangeArrowheads="1"/>
          </p:cNvSpPr>
          <p:nvPr/>
        </p:nvSpPr>
        <p:spPr bwMode="auto">
          <a:xfrm>
            <a:off x="4493437" y="2490997"/>
            <a:ext cx="2984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5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1</a:t>
            </a:r>
          </a:p>
        </p:txBody>
      </p:sp>
      <p:sp>
        <p:nvSpPr>
          <p:cNvPr id="35" name="矩形 4"/>
          <p:cNvSpPr>
            <a:spLocks noChangeArrowheads="1"/>
          </p:cNvSpPr>
          <p:nvPr/>
        </p:nvSpPr>
        <p:spPr bwMode="auto">
          <a:xfrm>
            <a:off x="5801638" y="2498032"/>
            <a:ext cx="2984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5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3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BA14793-1E3E-4C51-BF6D-DB1E096AB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735" y="3462974"/>
            <a:ext cx="35779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加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以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重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點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描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述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08C2ACD-A28B-4E59-8461-B659AF864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560" y="3467229"/>
            <a:ext cx="35779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在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二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分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鐘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內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做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解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答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67E35DF-726F-4EE7-A8E7-806DB5B1B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1070" y="3462974"/>
            <a:ext cx="35779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提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問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者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確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>
                <a:solidFill>
                  <a:srgbClr val="00B050"/>
                </a:solidFill>
                <a:latin typeface="微軟正黑體" panose="020B0604030504040204" pitchFamily="34" charset="-120"/>
              </a:rPr>
              <a:t>認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解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dirty="0">
                <a:solidFill>
                  <a:srgbClr val="00B050"/>
                </a:solidFill>
                <a:latin typeface="微軟正黑體" panose="020B0604030504040204" pitchFamily="34" charset="-120"/>
              </a:rPr>
              <a:t>答</a:t>
            </a:r>
            <a:endParaRPr lang="en-US" altLang="zh-TW" sz="1350" dirty="0">
              <a:solidFill>
                <a:srgbClr val="00B05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486D28-15F3-4241-BF4F-2C7734475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768" y="3201708"/>
            <a:ext cx="35779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yriad Pro" pitchFamily="34" charset="0"/>
                <a:ea typeface="微軟正黑體" panose="020B0604030504040204" pitchFamily="34" charset="-120"/>
                <a:cs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最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>
                <a:solidFill>
                  <a:srgbClr val="C00000"/>
                </a:solidFill>
                <a:latin typeface="微軟正黑體" panose="020B0604030504040204" pitchFamily="34" charset="-120"/>
              </a:rPr>
              <a:t>後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的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回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>
                <a:solidFill>
                  <a:srgbClr val="C00000"/>
                </a:solidFill>
                <a:latin typeface="微軟正黑體" panose="020B0604030504040204" pitchFamily="34" charset="-120"/>
              </a:rPr>
              <a:t>顧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>
                <a:solidFill>
                  <a:srgbClr val="C00000"/>
                </a:solidFill>
                <a:latin typeface="微軟正黑體" panose="020B0604030504040204" pitchFamily="34" charset="-120"/>
              </a:rPr>
              <a:t>檢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350" b="1">
                <a:solidFill>
                  <a:srgbClr val="C00000"/>
                </a:solidFill>
                <a:latin typeface="微軟正黑體" panose="020B0604030504040204" pitchFamily="34" charset="-120"/>
              </a:rPr>
              <a:t>視</a:t>
            </a:r>
            <a:endParaRPr lang="en-US" altLang="zh-TW" sz="1350" b="1" dirty="0">
              <a:solidFill>
                <a:srgbClr val="C0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8580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BD35306C-2769-4341-8900-0251A0A0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90" y="1179576"/>
            <a:ext cx="2053614" cy="1534568"/>
          </a:xfrm>
          <a:prstGeom prst="rect">
            <a:avLst/>
          </a:prstGeom>
        </p:spPr>
      </p:pic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198A3DD5-AE41-4E19-A8E7-EEA9AD319B33}"/>
              </a:ext>
            </a:extLst>
          </p:cNvPr>
          <p:cNvCxnSpPr>
            <a:cxnSpLocks/>
          </p:cNvCxnSpPr>
          <p:nvPr/>
        </p:nvCxnSpPr>
        <p:spPr>
          <a:xfrm>
            <a:off x="3946122" y="5382906"/>
            <a:ext cx="2672683" cy="762294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8D50A38-6AD6-4380-9E6B-D2B6C1A083F7}"/>
              </a:ext>
            </a:extLst>
          </p:cNvPr>
          <p:cNvCxnSpPr>
            <a:cxnSpLocks/>
          </p:cNvCxnSpPr>
          <p:nvPr/>
        </p:nvCxnSpPr>
        <p:spPr>
          <a:xfrm>
            <a:off x="8065684" y="1179576"/>
            <a:ext cx="0" cy="4237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5736449-75B6-464D-929D-CF3C9001D3C7}"/>
              </a:ext>
            </a:extLst>
          </p:cNvPr>
          <p:cNvCxnSpPr>
            <a:cxnSpLocks/>
          </p:cNvCxnSpPr>
          <p:nvPr/>
        </p:nvCxnSpPr>
        <p:spPr>
          <a:xfrm>
            <a:off x="8723543" y="1471043"/>
            <a:ext cx="153017" cy="43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C9E7C3D-D9C5-4BE9-BF62-49DE400153DF}"/>
              </a:ext>
            </a:extLst>
          </p:cNvPr>
          <p:cNvCxnSpPr>
            <a:cxnSpLocks/>
          </p:cNvCxnSpPr>
          <p:nvPr/>
        </p:nvCxnSpPr>
        <p:spPr>
          <a:xfrm flipH="1" flipV="1">
            <a:off x="8077125" y="2553921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6670225-887A-4B39-8572-57A908444A93}"/>
              </a:ext>
            </a:extLst>
          </p:cNvPr>
          <p:cNvCxnSpPr/>
          <p:nvPr/>
        </p:nvCxnSpPr>
        <p:spPr>
          <a:xfrm flipH="1">
            <a:off x="8077887" y="352406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14748E4-B33E-45B3-A15F-310FAE60E6F5}"/>
              </a:ext>
            </a:extLst>
          </p:cNvPr>
          <p:cNvCxnSpPr/>
          <p:nvPr/>
        </p:nvCxnSpPr>
        <p:spPr>
          <a:xfrm flipH="1">
            <a:off x="8076154" y="4521142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FDA0EF-A8EC-4D0A-9A28-ED16C6D7FBF3}"/>
              </a:ext>
            </a:extLst>
          </p:cNvPr>
          <p:cNvCxnSpPr/>
          <p:nvPr/>
        </p:nvCxnSpPr>
        <p:spPr>
          <a:xfrm flipH="1">
            <a:off x="8081384" y="5417518"/>
            <a:ext cx="308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64F4A478-A0D9-4730-9964-276D16777051}"/>
              </a:ext>
            </a:extLst>
          </p:cNvPr>
          <p:cNvSpPr/>
          <p:nvPr/>
        </p:nvSpPr>
        <p:spPr>
          <a:xfrm>
            <a:off x="6510440" y="4077379"/>
            <a:ext cx="1284485" cy="5485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F7B849AE-F9CB-4D14-A3D2-8D428653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40" y="6122967"/>
            <a:ext cx="563234" cy="55614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A7D0819-5E79-4A22-A878-873B958B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75" y="5862527"/>
            <a:ext cx="643118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951951" y="954236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A6EE6D-62AB-448B-9B90-8F4D7B930AE0}"/>
              </a:ext>
            </a:extLst>
          </p:cNvPr>
          <p:cNvSpPr/>
          <p:nvPr/>
        </p:nvSpPr>
        <p:spPr>
          <a:xfrm>
            <a:off x="7669783" y="832404"/>
            <a:ext cx="160430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pc="22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C.A.L.M.S.</a:t>
            </a:r>
            <a:endParaRPr lang="zh-TW" altLang="en-US" spc="225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413C187-DCB2-47F6-9B14-D3D5A99C5601}"/>
              </a:ext>
            </a:extLst>
          </p:cNvPr>
          <p:cNvSpPr/>
          <p:nvPr/>
        </p:nvSpPr>
        <p:spPr>
          <a:xfrm>
            <a:off x="8337854" y="5288004"/>
            <a:ext cx="744963" cy="2475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81CB032-DB4D-4760-BA53-76BCCD7B3B2D}"/>
              </a:ext>
            </a:extLst>
          </p:cNvPr>
          <p:cNvSpPr/>
          <p:nvPr/>
        </p:nvSpPr>
        <p:spPr>
          <a:xfrm>
            <a:off x="8319265" y="4398992"/>
            <a:ext cx="755409" cy="2419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测量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FB84EF-6EF5-46EF-A453-6C0121228DDF}"/>
              </a:ext>
            </a:extLst>
          </p:cNvPr>
          <p:cNvSpPr/>
          <p:nvPr/>
        </p:nvSpPr>
        <p:spPr>
          <a:xfrm>
            <a:off x="8361540" y="1351959"/>
            <a:ext cx="706709" cy="2712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989F899-E264-4596-B9C0-932AF96A8FD5}"/>
              </a:ext>
            </a:extLst>
          </p:cNvPr>
          <p:cNvSpPr/>
          <p:nvPr/>
        </p:nvSpPr>
        <p:spPr>
          <a:xfrm>
            <a:off x="8327308" y="2377544"/>
            <a:ext cx="777516" cy="2644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自动化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73F4C8D-3901-432B-9578-DE52F1C6665E}"/>
              </a:ext>
            </a:extLst>
          </p:cNvPr>
          <p:cNvSpPr/>
          <p:nvPr/>
        </p:nvSpPr>
        <p:spPr>
          <a:xfrm>
            <a:off x="8327308" y="3396650"/>
            <a:ext cx="729743" cy="260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精益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AD0559-B7B7-44E0-A7E8-411CFBE4167F}"/>
              </a:ext>
            </a:extLst>
          </p:cNvPr>
          <p:cNvSpPr/>
          <p:nvPr/>
        </p:nvSpPr>
        <p:spPr>
          <a:xfrm>
            <a:off x="8087978" y="1641874"/>
            <a:ext cx="1077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各个角色实现有效协作和沟通；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D6BA83-0183-4D16-B0E6-71A22C2F2804}"/>
              </a:ext>
            </a:extLst>
          </p:cNvPr>
          <p:cNvSpPr/>
          <p:nvPr/>
        </p:nvSpPr>
        <p:spPr>
          <a:xfrm>
            <a:off x="8064746" y="2667576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运用精益原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则更频繁地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交付价值；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3198BE-AFD0-421F-AE12-BD48676A6AA7}"/>
              </a:ext>
            </a:extLst>
          </p:cNvPr>
          <p:cNvSpPr/>
          <p:nvPr/>
        </p:nvSpPr>
        <p:spPr>
          <a:xfrm>
            <a:off x="8126003" y="4601827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在价值链中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尽量除去手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工步骤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94E5CD-092B-4AA4-B408-60B8CCBFE001}"/>
              </a:ext>
            </a:extLst>
          </p:cNvPr>
          <p:cNvSpPr/>
          <p:nvPr/>
        </p:nvSpPr>
        <p:spPr>
          <a:xfrm>
            <a:off x="8065684" y="5536192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度量并使用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数据来优化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交付周期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E285F7-07C5-4070-8B2B-1BBE04DAFD84}"/>
              </a:ext>
            </a:extLst>
          </p:cNvPr>
          <p:cNvSpPr/>
          <p:nvPr/>
        </p:nvSpPr>
        <p:spPr>
          <a:xfrm>
            <a:off x="8061045" y="3647793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分享成功和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失败的经验</a:t>
            </a:r>
            <a:endParaRPr lang="en-US" altLang="zh-TW" sz="1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r>
              <a:rPr lang="zh-TW" altLang="zh-TW" sz="14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来相互学习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725E6C-2F4A-4DEF-A6F4-D219F6C6ADB9}"/>
              </a:ext>
            </a:extLst>
          </p:cNvPr>
          <p:cNvSpPr/>
          <p:nvPr/>
        </p:nvSpPr>
        <p:spPr>
          <a:xfrm>
            <a:off x="3075188" y="17343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限制理论</a:t>
            </a:r>
            <a:endParaRPr lang="zh-TW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8A2A4E6-9EE1-4BA5-BB28-A8EF8001F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90363" y="965776"/>
            <a:ext cx="423242" cy="62691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370B505-40A1-434F-B331-E1862601C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09" y="5140956"/>
            <a:ext cx="1849750" cy="11351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91E972-54F6-483A-AA6B-2E15C4360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02926" y="4971159"/>
            <a:ext cx="447595" cy="49350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265C877A-7565-41B1-B149-2C59D16FAECC}"/>
              </a:ext>
            </a:extLst>
          </p:cNvPr>
          <p:cNvSpPr/>
          <p:nvPr/>
        </p:nvSpPr>
        <p:spPr>
          <a:xfrm>
            <a:off x="4275095" y="5343331"/>
            <a:ext cx="65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</a:p>
          <a:p>
            <a:pPr algn="ctr"/>
            <a:r>
              <a:rPr lang="en-US" altLang="zh-TW" sz="16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7C8C07F-3E0F-451E-86CF-0C65EA281B96}"/>
              </a:ext>
            </a:extLst>
          </p:cNvPr>
          <p:cNvSpPr/>
          <p:nvPr/>
        </p:nvSpPr>
        <p:spPr>
          <a:xfrm>
            <a:off x="5157475" y="6276642"/>
            <a:ext cx="6305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rgbClr val="DD4B39"/>
                </a:solidFill>
                <a:latin typeface="arial" panose="020B0604020202020204" pitchFamily="34" charset="0"/>
              </a:rPr>
              <a:t>Bitcoin</a:t>
            </a:r>
            <a:endParaRPr lang="zh-TW" altLang="en-US" sz="105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2B1588-2C19-4588-BB8F-FD1DD35280E9}"/>
              </a:ext>
            </a:extLst>
          </p:cNvPr>
          <p:cNvSpPr/>
          <p:nvPr/>
        </p:nvSpPr>
        <p:spPr>
          <a:xfrm>
            <a:off x="2292623" y="63458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学习型组织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8A894F-219C-4EF1-9D8B-52FB7A144255}"/>
              </a:ext>
            </a:extLst>
          </p:cNvPr>
          <p:cNvSpPr/>
          <p:nvPr/>
        </p:nvSpPr>
        <p:spPr>
          <a:xfrm>
            <a:off x="5816815" y="5950742"/>
            <a:ext cx="815939" cy="242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75" dirty="0">
                <a:solidFill>
                  <a:schemeClr val="bg1"/>
                </a:solidFill>
                <a:latin typeface="arial" panose="020B0604020202020204" pitchFamily="34" charset="0"/>
              </a:rPr>
              <a:t>Blockchain</a:t>
            </a:r>
            <a:endParaRPr lang="zh-TW" altLang="en-US" sz="975" dirty="0">
              <a:solidFill>
                <a:schemeClr val="bg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A61032F4-8089-48BC-955E-E7C245BE8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3606" y="3396334"/>
            <a:ext cx="1040102" cy="49662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EBBF9ED1-8906-4DF4-8159-AFC5BE064575}"/>
              </a:ext>
            </a:extLst>
          </p:cNvPr>
          <p:cNvSpPr/>
          <p:nvPr/>
        </p:nvSpPr>
        <p:spPr>
          <a:xfrm>
            <a:off x="6696065" y="1571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系统思维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E85175-2B13-42B5-8368-8A43BE41F90B}"/>
              </a:ext>
            </a:extLst>
          </p:cNvPr>
          <p:cNvSpPr/>
          <p:nvPr/>
        </p:nvSpPr>
        <p:spPr>
          <a:xfrm>
            <a:off x="2414220" y="2251172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Theory of Constraints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A9010C5-D9A9-4CA0-9B10-46A692B678E6}"/>
              </a:ext>
            </a:extLst>
          </p:cNvPr>
          <p:cNvSpPr/>
          <p:nvPr/>
        </p:nvSpPr>
        <p:spPr>
          <a:xfrm>
            <a:off x="6408918" y="1910583"/>
            <a:ext cx="1766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altLang="zh-TW" sz="1400" dirty="0">
                <a:solidFill>
                  <a:srgbClr val="545454"/>
                </a:solidFill>
                <a:latin typeface="arial" panose="020B0604020202020204" pitchFamily="34" charset="0"/>
              </a:rPr>
              <a:t>S</a:t>
            </a:r>
            <a:r>
              <a:rPr lang="en-US" altLang="zh-TW" sz="1400" dirty="0">
                <a:latin typeface="arial" panose="020B0604020202020204" pitchFamily="34" charset="0"/>
              </a:rPr>
              <a:t>ystems Thinking </a:t>
            </a:r>
            <a:endParaRPr lang="zh-TW" altLang="en-US" sz="1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F4F96089-DFA9-4DD7-A41F-7D1BE5940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4077" y="2288619"/>
            <a:ext cx="1390624" cy="535745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95923429-2350-4915-A155-5AC1427525FB}"/>
              </a:ext>
            </a:extLst>
          </p:cNvPr>
          <p:cNvSpPr/>
          <p:nvPr/>
        </p:nvSpPr>
        <p:spPr>
          <a:xfrm>
            <a:off x="6612920" y="28872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因果回馈图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F29721-D9C1-48AA-AA64-EE27846EF271}"/>
              </a:ext>
            </a:extLst>
          </p:cNvPr>
          <p:cNvSpPr/>
          <p:nvPr/>
        </p:nvSpPr>
        <p:spPr>
          <a:xfrm>
            <a:off x="6605161" y="3139516"/>
            <a:ext cx="130676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75" b="1" dirty="0"/>
              <a:t>Causal Loop Diagram</a:t>
            </a:r>
            <a:r>
              <a:rPr lang="zh-TW" altLang="en-US" sz="97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975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552906-C666-492E-920D-E38C8900AC3D}"/>
              </a:ext>
            </a:extLst>
          </p:cNvPr>
          <p:cNvSpPr/>
          <p:nvPr/>
        </p:nvSpPr>
        <p:spPr>
          <a:xfrm>
            <a:off x="6656920" y="3964518"/>
            <a:ext cx="13484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这样画图</a:t>
            </a:r>
            <a:r>
              <a:rPr lang="en-US" altLang="zh-TW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就不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会落入线性思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考的陷阱</a:t>
            </a:r>
            <a:endParaRPr lang="en-US" altLang="zh-TW" sz="1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4E3C6CB-EA64-461C-9FEF-1ABF37CEB673}"/>
              </a:ext>
            </a:extLst>
          </p:cNvPr>
          <p:cNvSpPr/>
          <p:nvPr/>
        </p:nvSpPr>
        <p:spPr>
          <a:xfrm>
            <a:off x="6625571" y="4801415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基模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endParaRPr lang="zh-TW" altLang="en-US" sz="1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66B8D463-D253-4F81-A4AE-25DD4E6ECD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1984" y="1629999"/>
            <a:ext cx="404184" cy="565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FAC660-080D-4A68-B6A7-F77537A51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8961" y="849959"/>
            <a:ext cx="406939" cy="58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C7E8E1F-2623-473D-8BA1-E083494E9494}"/>
              </a:ext>
            </a:extLst>
          </p:cNvPr>
          <p:cNvSpPr/>
          <p:nvPr/>
        </p:nvSpPr>
        <p:spPr>
          <a:xfrm>
            <a:off x="1976995" y="2777074"/>
            <a:ext cx="325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6C4424-D43D-482B-BEF5-5D91BB0A61E2}"/>
              </a:ext>
            </a:extLst>
          </p:cNvPr>
          <p:cNvSpPr/>
          <p:nvPr/>
        </p:nvSpPr>
        <p:spPr>
          <a:xfrm>
            <a:off x="2001159" y="341595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065166-236F-4AD4-9AFA-3254078EB3E2}"/>
              </a:ext>
            </a:extLst>
          </p:cNvPr>
          <p:cNvCxnSpPr>
            <a:endCxn id="87" idx="2"/>
          </p:cNvCxnSpPr>
          <p:nvPr/>
        </p:nvCxnSpPr>
        <p:spPr>
          <a:xfrm flipV="1">
            <a:off x="2139860" y="3084851"/>
            <a:ext cx="1" cy="153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A1EAA4-6841-4D45-B31A-D17D4F5AE6CE}"/>
              </a:ext>
            </a:extLst>
          </p:cNvPr>
          <p:cNvCxnSpPr>
            <a:cxnSpLocks/>
          </p:cNvCxnSpPr>
          <p:nvPr/>
        </p:nvCxnSpPr>
        <p:spPr>
          <a:xfrm>
            <a:off x="2140452" y="3307989"/>
            <a:ext cx="0" cy="1210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80835" y="314406"/>
            <a:ext cx="585743" cy="2946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4889" y="239536"/>
            <a:ext cx="831555" cy="44669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D6C00D0-F928-44F9-88A1-AEBEFE1643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0832" y="2824779"/>
            <a:ext cx="4055557" cy="188656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423E70C4-D42C-4F4D-B7F8-7C06202666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5207803" y="5366496"/>
            <a:ext cx="570449" cy="35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38EC6B6-522C-42FF-B8EC-C954938938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86380" y="5948540"/>
            <a:ext cx="792789" cy="41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566578" y="461751"/>
            <a:ext cx="378311" cy="11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7776444" y="462882"/>
            <a:ext cx="437568" cy="536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>
            <a:extLst>
              <a:ext uri="{FF2B5EF4-FFF2-40B4-BE49-F238E27FC236}">
                <a16:creationId xmlns:a16="http://schemas.microsoft.com/office/drawing/2014/main" id="{3EB4EF81-D61F-4370-9840-9B18BA3695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0782" y="969023"/>
            <a:ext cx="402202" cy="474094"/>
          </a:xfrm>
          <a:prstGeom prst="rect">
            <a:avLst/>
          </a:prstGeom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121D5AF-F633-4730-93B6-03E2794BF900}"/>
              </a:ext>
            </a:extLst>
          </p:cNvPr>
          <p:cNvCxnSpPr>
            <a:cxnSpLocks/>
          </p:cNvCxnSpPr>
          <p:nvPr/>
        </p:nvCxnSpPr>
        <p:spPr>
          <a:xfrm>
            <a:off x="2723475" y="2800886"/>
            <a:ext cx="3327931" cy="21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A4BA0BE-6F16-4CDE-AD50-1AEB5EAB5FD6}"/>
              </a:ext>
            </a:extLst>
          </p:cNvPr>
          <p:cNvCxnSpPr>
            <a:cxnSpLocks/>
          </p:cNvCxnSpPr>
          <p:nvPr/>
        </p:nvCxnSpPr>
        <p:spPr>
          <a:xfrm flipV="1">
            <a:off x="2582948" y="4863635"/>
            <a:ext cx="3390857" cy="7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C6ADE0F-7EE7-4011-9EE9-5A32AE289767}"/>
              </a:ext>
            </a:extLst>
          </p:cNvPr>
          <p:cNvCxnSpPr>
            <a:cxnSpLocks/>
          </p:cNvCxnSpPr>
          <p:nvPr/>
        </p:nvCxnSpPr>
        <p:spPr>
          <a:xfrm flipV="1">
            <a:off x="2842884" y="1306697"/>
            <a:ext cx="1727635" cy="7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07966462-2AEC-4E9A-ABD2-CE24F6533CBD}"/>
              </a:ext>
            </a:extLst>
          </p:cNvPr>
          <p:cNvSpPr/>
          <p:nvPr/>
        </p:nvSpPr>
        <p:spPr>
          <a:xfrm rot="1151244">
            <a:off x="4663104" y="2690414"/>
            <a:ext cx="1540079" cy="901274"/>
          </a:xfrm>
          <a:prstGeom prst="arc">
            <a:avLst>
              <a:gd name="adj1" fmla="val 18220268"/>
              <a:gd name="adj2" fmla="val 13488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B1A5BE0-F508-4D93-BFB3-B8FC612C2F5D}"/>
              </a:ext>
            </a:extLst>
          </p:cNvPr>
          <p:cNvCxnSpPr>
            <a:cxnSpLocks/>
          </p:cNvCxnSpPr>
          <p:nvPr/>
        </p:nvCxnSpPr>
        <p:spPr>
          <a:xfrm flipH="1">
            <a:off x="5873197" y="3592295"/>
            <a:ext cx="74614" cy="302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箭號: 上-下雙向 98">
            <a:extLst>
              <a:ext uri="{FF2B5EF4-FFF2-40B4-BE49-F238E27FC236}">
                <a16:creationId xmlns:a16="http://schemas.microsoft.com/office/drawing/2014/main" id="{B637D2C1-3E2D-4247-BD7A-CE91F032EC39}"/>
              </a:ext>
            </a:extLst>
          </p:cNvPr>
          <p:cNvSpPr/>
          <p:nvPr/>
        </p:nvSpPr>
        <p:spPr>
          <a:xfrm>
            <a:off x="7129665" y="4622067"/>
            <a:ext cx="106934" cy="180403"/>
          </a:xfrm>
          <a:prstGeom prst="up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31CF42C6-D2FF-4F35-85CD-35E89B5C4AE3}"/>
              </a:ext>
            </a:extLst>
          </p:cNvPr>
          <p:cNvSpPr/>
          <p:nvPr/>
        </p:nvSpPr>
        <p:spPr>
          <a:xfrm rot="12276024" flipH="1" flipV="1">
            <a:off x="5691789" y="4082202"/>
            <a:ext cx="716782" cy="791512"/>
          </a:xfrm>
          <a:prstGeom prst="arc">
            <a:avLst>
              <a:gd name="adj1" fmla="val 20032508"/>
              <a:gd name="adj2" fmla="val 4502892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924768E9-2001-4DB2-B728-A4961B3063E3}"/>
              </a:ext>
            </a:extLst>
          </p:cNvPr>
          <p:cNvCxnSpPr/>
          <p:nvPr/>
        </p:nvCxnSpPr>
        <p:spPr>
          <a:xfrm flipV="1">
            <a:off x="6412230" y="1940145"/>
            <a:ext cx="0" cy="25347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BC76E18E-40F7-4970-BE66-2D000F39534D}"/>
              </a:ext>
            </a:extLst>
          </p:cNvPr>
          <p:cNvCxnSpPr>
            <a:cxnSpLocks/>
          </p:cNvCxnSpPr>
          <p:nvPr/>
        </p:nvCxnSpPr>
        <p:spPr>
          <a:xfrm flipH="1" flipV="1">
            <a:off x="6408918" y="4415682"/>
            <a:ext cx="1" cy="730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弧形 105">
            <a:extLst>
              <a:ext uri="{FF2B5EF4-FFF2-40B4-BE49-F238E27FC236}">
                <a16:creationId xmlns:a16="http://schemas.microsoft.com/office/drawing/2014/main" id="{7F414C65-38E4-45B0-A07B-1DBB1B9123C0}"/>
              </a:ext>
            </a:extLst>
          </p:cNvPr>
          <p:cNvSpPr/>
          <p:nvPr/>
        </p:nvSpPr>
        <p:spPr>
          <a:xfrm rot="12276024">
            <a:off x="6408201" y="1774252"/>
            <a:ext cx="466709" cy="415307"/>
          </a:xfrm>
          <a:prstGeom prst="arc">
            <a:avLst>
              <a:gd name="adj1" fmla="val 20767884"/>
              <a:gd name="adj2" fmla="val 3454124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0302AF7-8914-4F78-B8FE-71F71C7DA0E8}"/>
              </a:ext>
            </a:extLst>
          </p:cNvPr>
          <p:cNvCxnSpPr>
            <a:cxnSpLocks/>
          </p:cNvCxnSpPr>
          <p:nvPr/>
        </p:nvCxnSpPr>
        <p:spPr>
          <a:xfrm>
            <a:off x="6618805" y="1773326"/>
            <a:ext cx="835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3E46E32-C608-4FB3-ABFE-15F7F5D4ED5B}"/>
              </a:ext>
            </a:extLst>
          </p:cNvPr>
          <p:cNvCxnSpPr>
            <a:cxnSpLocks/>
          </p:cNvCxnSpPr>
          <p:nvPr/>
        </p:nvCxnSpPr>
        <p:spPr>
          <a:xfrm flipH="1" flipV="1">
            <a:off x="7917978" y="2297980"/>
            <a:ext cx="9017" cy="882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93C70F-19F9-4EF0-B7A3-D035AB8C0295}"/>
              </a:ext>
            </a:extLst>
          </p:cNvPr>
          <p:cNvSpPr/>
          <p:nvPr/>
        </p:nvSpPr>
        <p:spPr>
          <a:xfrm>
            <a:off x="7873984" y="6480622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Jez Humble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7ECEDE-134E-4205-8D05-6384775356D3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524162" y="6300840"/>
            <a:ext cx="41" cy="17978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7DA4D88-A5C5-457D-9BB3-00CC7A513261}"/>
              </a:ext>
            </a:extLst>
          </p:cNvPr>
          <p:cNvSpPr/>
          <p:nvPr/>
        </p:nvSpPr>
        <p:spPr>
          <a:xfrm>
            <a:off x="4143226" y="2940535"/>
            <a:ext cx="42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F15C9C7-17FD-46CD-ABEC-859B1CB6C65E}"/>
              </a:ext>
            </a:extLst>
          </p:cNvPr>
          <p:cNvCxnSpPr>
            <a:cxnSpLocks/>
          </p:cNvCxnSpPr>
          <p:nvPr/>
        </p:nvCxnSpPr>
        <p:spPr>
          <a:xfrm flipH="1">
            <a:off x="4127527" y="3269901"/>
            <a:ext cx="420158" cy="113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3967438E-CBE6-4226-9ABC-B35B1CFF70FA}"/>
              </a:ext>
            </a:extLst>
          </p:cNvPr>
          <p:cNvCxnSpPr>
            <a:cxnSpLocks/>
          </p:cNvCxnSpPr>
          <p:nvPr/>
        </p:nvCxnSpPr>
        <p:spPr>
          <a:xfrm>
            <a:off x="4153301" y="2943605"/>
            <a:ext cx="40504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4012" y="242587"/>
            <a:ext cx="868806" cy="438329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CEE6423-49A9-46C5-BDB0-A1592CDD86AF}"/>
              </a:ext>
            </a:extLst>
          </p:cNvPr>
          <p:cNvSpPr/>
          <p:nvPr/>
        </p:nvSpPr>
        <p:spPr>
          <a:xfrm>
            <a:off x="5460969" y="5407576"/>
            <a:ext cx="3818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1500" dirty="0">
              <a:solidFill>
                <a:schemeClr val="bg1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A6EF7CF-A18D-4E67-BE8A-3BD2700F9A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2962" y="5194042"/>
            <a:ext cx="1312358" cy="93013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D12196E-01B4-44FF-B8A2-9DC316C796A4}"/>
              </a:ext>
            </a:extLst>
          </p:cNvPr>
          <p:cNvSpPr/>
          <p:nvPr/>
        </p:nvSpPr>
        <p:spPr>
          <a:xfrm>
            <a:off x="6930515" y="6236285"/>
            <a:ext cx="874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8B7006-0729-4C21-8ACF-5AC0FF658400}"/>
              </a:ext>
            </a:extLst>
          </p:cNvPr>
          <p:cNvSpPr/>
          <p:nvPr/>
        </p:nvSpPr>
        <p:spPr>
          <a:xfrm>
            <a:off x="6782566" y="5823667"/>
            <a:ext cx="104094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68-95-99.7</a:t>
            </a:r>
            <a:endParaRPr lang="zh-TW" altLang="en-US" sz="1050" dirty="0"/>
          </a:p>
        </p:txBody>
      </p: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805E74F5-F36C-4975-A486-4E508DF9A1A5}"/>
              </a:ext>
            </a:extLst>
          </p:cNvPr>
          <p:cNvCxnSpPr>
            <a:cxnSpLocks/>
          </p:cNvCxnSpPr>
          <p:nvPr/>
        </p:nvCxnSpPr>
        <p:spPr>
          <a:xfrm flipH="1" flipV="1">
            <a:off x="8061045" y="1493169"/>
            <a:ext cx="2961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602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5603AB-EB55-414E-BC65-6501450EC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03" y="4418786"/>
            <a:ext cx="1834186" cy="10317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E2C146-46B2-46C1-8CF9-446D99DF1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" y="1198192"/>
            <a:ext cx="1945694" cy="10944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B4BEA8-CF86-46E3-9F8A-92A6B4772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" y="2808489"/>
            <a:ext cx="1945694" cy="10944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808984-5F57-4FDB-AD10-22F457638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" y="4418786"/>
            <a:ext cx="1933423" cy="10875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8E88E1-241D-4CC4-AC18-159E9AD19C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03" y="1198192"/>
            <a:ext cx="1773625" cy="10944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C4B9F1E-5659-476D-BA00-3E8DC0F5A7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04" y="2808490"/>
            <a:ext cx="1776527" cy="99929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B32FE15-A804-4BFC-A86B-891E223CA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810" y="2187712"/>
            <a:ext cx="4140370" cy="23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42237-7003-44CF-8E5A-AF42B5D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9" y="1715088"/>
            <a:ext cx="1834868" cy="789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FD44-8D19-4784-9922-4C976FD9C53A}"/>
              </a:ext>
            </a:extLst>
          </p:cNvPr>
          <p:cNvSpPr/>
          <p:nvPr/>
        </p:nvSpPr>
        <p:spPr>
          <a:xfrm>
            <a:off x="81959" y="1900158"/>
            <a:ext cx="431276" cy="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D9EE-DC50-4118-B1F2-5548F1C831E9}"/>
              </a:ext>
            </a:extLst>
          </p:cNvPr>
          <p:cNvSpPr/>
          <p:nvPr/>
        </p:nvSpPr>
        <p:spPr>
          <a:xfrm>
            <a:off x="-15414" y="1890894"/>
            <a:ext cx="62068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(Business)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22FF99-0F59-4949-BF88-B51EF2C3364D}"/>
              </a:ext>
            </a:extLst>
          </p:cNvPr>
          <p:cNvSpPr/>
          <p:nvPr/>
        </p:nvSpPr>
        <p:spPr>
          <a:xfrm>
            <a:off x="1366525" y="1918301"/>
            <a:ext cx="514462" cy="14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25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F2546-E915-4BD7-B0D2-6EE97A13AC6E}"/>
              </a:ext>
            </a:extLst>
          </p:cNvPr>
          <p:cNvSpPr/>
          <p:nvPr/>
        </p:nvSpPr>
        <p:spPr>
          <a:xfrm>
            <a:off x="1374431" y="1869122"/>
            <a:ext cx="59264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25" dirty="0">
                <a:solidFill>
                  <a:schemeClr val="bg1"/>
                </a:solidFill>
              </a:rPr>
              <a:t>(Customer)</a:t>
            </a:r>
            <a:endParaRPr lang="zh-TW" altLang="en-US" sz="825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ECA07C-72B7-4BC5-8ED6-2C08B33C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874020"/>
            <a:ext cx="1777602" cy="7541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20A74B-2B76-49A5-8C46-C405B540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" y="4194028"/>
            <a:ext cx="1777602" cy="755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FCD15-58F5-4E50-BA84-49440012CA18}"/>
              </a:ext>
            </a:extLst>
          </p:cNvPr>
          <p:cNvSpPr/>
          <p:nvPr/>
        </p:nvSpPr>
        <p:spPr>
          <a:xfrm>
            <a:off x="585013" y="1856268"/>
            <a:ext cx="812258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Flow</a:t>
            </a:r>
            <a:endParaRPr lang="zh-TW" altLang="en-US" sz="1050" b="1" dirty="0">
              <a:solidFill>
                <a:schemeClr val="accent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DA7F6-683A-4B45-A219-33E3D3391F5D}"/>
              </a:ext>
            </a:extLst>
          </p:cNvPr>
          <p:cNvSpPr/>
          <p:nvPr/>
        </p:nvSpPr>
        <p:spPr>
          <a:xfrm>
            <a:off x="374723" y="362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三步工作法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035A6E-625A-4921-922C-51F34EE90BE7}"/>
              </a:ext>
            </a:extLst>
          </p:cNvPr>
          <p:cNvSpPr/>
          <p:nvPr/>
        </p:nvSpPr>
        <p:spPr>
          <a:xfrm>
            <a:off x="431119" y="899927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By: Gene Kim</a:t>
            </a:r>
            <a:endParaRPr lang="zh-TW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E3BC86-BB2F-4742-87DC-C90567B740B3}"/>
              </a:ext>
            </a:extLst>
          </p:cNvPr>
          <p:cNvSpPr/>
          <p:nvPr/>
        </p:nvSpPr>
        <p:spPr>
          <a:xfrm>
            <a:off x="3672889" y="178618"/>
            <a:ext cx="20233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Biz </a:t>
            </a:r>
            <a:r>
              <a:rPr lang="en-US" altLang="zh-TW" sz="2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DevOps</a:t>
            </a:r>
            <a:endParaRPr lang="zh-TW" altLang="en-US" sz="2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0AC8D62D-98FA-464D-9856-86AAEAF2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7" y="6110272"/>
            <a:ext cx="1862652" cy="5112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F1EEE32B-F47D-48B0-A80B-26BBB50B00B8}"/>
              </a:ext>
            </a:extLst>
          </p:cNvPr>
          <p:cNvSpPr/>
          <p:nvPr/>
        </p:nvSpPr>
        <p:spPr>
          <a:xfrm>
            <a:off x="41787" y="1531075"/>
            <a:ext cx="8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135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255DD5-AD61-4772-BB6F-BEC7EDBC23A0}"/>
              </a:ext>
            </a:extLst>
          </p:cNvPr>
          <p:cNvSpPr/>
          <p:nvPr/>
        </p:nvSpPr>
        <p:spPr>
          <a:xfrm>
            <a:off x="43318" y="2666805"/>
            <a:ext cx="14133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13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98C726-2574-499C-AE74-0EDDA3DC8EC6}"/>
              </a:ext>
            </a:extLst>
          </p:cNvPr>
          <p:cNvSpPr/>
          <p:nvPr/>
        </p:nvSpPr>
        <p:spPr>
          <a:xfrm>
            <a:off x="61645" y="3925405"/>
            <a:ext cx="12321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135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1350" dirty="0"/>
          </a:p>
        </p:txBody>
      </p:sp>
      <p:pic>
        <p:nvPicPr>
          <p:cNvPr id="81" name="Picture 2" descr="http://file.ituring.com.cn/ScreenShow/01002d3bc038ab43d2d3">
            <a:extLst>
              <a:ext uri="{FF2B5EF4-FFF2-40B4-BE49-F238E27FC236}">
                <a16:creationId xmlns:a16="http://schemas.microsoft.com/office/drawing/2014/main" id="{272175C5-9AFF-4265-BAFE-5027A918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448" y="197259"/>
            <a:ext cx="570253" cy="651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51fru83fxrl">
            <a:extLst>
              <a:ext uri="{FF2B5EF4-FFF2-40B4-BE49-F238E27FC236}">
                <a16:creationId xmlns:a16="http://schemas.microsoft.com/office/drawing/2014/main" id="{08A20C09-CD59-40F1-8DA7-C37DC69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5" y="236519"/>
            <a:ext cx="498281" cy="595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80BFF79-D3B7-462F-9ADD-9313EE99C188}"/>
              </a:ext>
            </a:extLst>
          </p:cNvPr>
          <p:cNvSpPr/>
          <p:nvPr/>
        </p:nvSpPr>
        <p:spPr>
          <a:xfrm>
            <a:off x="87183" y="5678645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Time to Market</a:t>
            </a:r>
            <a:endParaRPr lang="zh-TW" altLang="en-US" dirty="0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506286C0-46E4-4383-9BF0-78DF4EFBD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835" y="314406"/>
            <a:ext cx="585743" cy="36651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A26A3ABF-1B75-41B0-A996-56A36D0A6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889" y="239536"/>
            <a:ext cx="831555" cy="492505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88EB3E8-05A1-49E4-A6B4-9AF67E6834A0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 flipV="1">
            <a:off x="6566578" y="485789"/>
            <a:ext cx="378311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2B73D27-4E13-4375-9188-BD54E84CBA74}"/>
              </a:ext>
            </a:extLst>
          </p:cNvPr>
          <p:cNvCxnSpPr>
            <a:cxnSpLocks/>
            <a:stCxn id="92" idx="3"/>
            <a:endCxn id="127" idx="1"/>
          </p:cNvCxnSpPr>
          <p:nvPr/>
        </p:nvCxnSpPr>
        <p:spPr>
          <a:xfrm>
            <a:off x="7776444" y="485789"/>
            <a:ext cx="437568" cy="118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E48F8DE9-F0CD-43C8-BCB5-CAFF39827684}"/>
              </a:ext>
            </a:extLst>
          </p:cNvPr>
          <p:cNvSpPr/>
          <p:nvPr/>
        </p:nvSpPr>
        <p:spPr>
          <a:xfrm>
            <a:off x="136565" y="147385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90C6F1D8-D16B-4606-922C-C2960DE7A13A}"/>
              </a:ext>
            </a:extLst>
          </p:cNvPr>
          <p:cNvSpPr/>
          <p:nvPr/>
        </p:nvSpPr>
        <p:spPr>
          <a:xfrm>
            <a:off x="384837" y="1475100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286D347-23AA-4C92-9960-386468FED006}"/>
              </a:ext>
            </a:extLst>
          </p:cNvPr>
          <p:cNvSpPr/>
          <p:nvPr/>
        </p:nvSpPr>
        <p:spPr>
          <a:xfrm>
            <a:off x="627563" y="1471979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4B0FBBCF-E8A1-4F24-8193-87850F72FA9A}"/>
              </a:ext>
            </a:extLst>
          </p:cNvPr>
          <p:cNvSpPr/>
          <p:nvPr/>
        </p:nvSpPr>
        <p:spPr>
          <a:xfrm>
            <a:off x="875835" y="1473228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85D30E37-AC0E-413F-A36D-C05DE14F873C}"/>
              </a:ext>
            </a:extLst>
          </p:cNvPr>
          <p:cNvSpPr/>
          <p:nvPr/>
        </p:nvSpPr>
        <p:spPr>
          <a:xfrm>
            <a:off x="1126089" y="1472915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81382CCD-17A9-4B26-BD11-23E476CA0D5F}"/>
              </a:ext>
            </a:extLst>
          </p:cNvPr>
          <p:cNvSpPr/>
          <p:nvPr/>
        </p:nvSpPr>
        <p:spPr>
          <a:xfrm>
            <a:off x="1374361" y="1474164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1" name="矩形: 圓角 110">
            <a:extLst>
              <a:ext uri="{FF2B5EF4-FFF2-40B4-BE49-F238E27FC236}">
                <a16:creationId xmlns:a16="http://schemas.microsoft.com/office/drawing/2014/main" id="{2009C6A6-4B83-4DF9-B6EF-BEAF44D9DE6A}"/>
              </a:ext>
            </a:extLst>
          </p:cNvPr>
          <p:cNvSpPr/>
          <p:nvPr/>
        </p:nvSpPr>
        <p:spPr>
          <a:xfrm>
            <a:off x="1617087" y="1471042"/>
            <a:ext cx="182219" cy="365873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3BD259DE-5F19-4FAD-8167-018E8CB818F4}"/>
              </a:ext>
            </a:extLst>
          </p:cNvPr>
          <p:cNvCxnSpPr>
            <a:cxnSpLocks/>
          </p:cNvCxnSpPr>
          <p:nvPr/>
        </p:nvCxnSpPr>
        <p:spPr>
          <a:xfrm flipH="1">
            <a:off x="1683589" y="1472116"/>
            <a:ext cx="73331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CC2A9B5D-1284-4380-9218-364CA4738829}"/>
              </a:ext>
            </a:extLst>
          </p:cNvPr>
          <p:cNvCxnSpPr>
            <a:cxnSpLocks/>
          </p:cNvCxnSpPr>
          <p:nvPr/>
        </p:nvCxnSpPr>
        <p:spPr>
          <a:xfrm flipH="1">
            <a:off x="143995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0DA9B74-3C02-4A97-AEF5-F69A4E5BDE2C}"/>
              </a:ext>
            </a:extLst>
          </p:cNvPr>
          <p:cNvCxnSpPr>
            <a:cxnSpLocks/>
          </p:cNvCxnSpPr>
          <p:nvPr/>
        </p:nvCxnSpPr>
        <p:spPr>
          <a:xfrm flipH="1">
            <a:off x="1194318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3F95085-0EE3-4137-887F-3AAFBD1597F9}"/>
              </a:ext>
            </a:extLst>
          </p:cNvPr>
          <p:cNvCxnSpPr>
            <a:cxnSpLocks/>
          </p:cNvCxnSpPr>
          <p:nvPr/>
        </p:nvCxnSpPr>
        <p:spPr>
          <a:xfrm flipH="1">
            <a:off x="955361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47810954-0026-4A59-862C-1BD878800EF5}"/>
              </a:ext>
            </a:extLst>
          </p:cNvPr>
          <p:cNvCxnSpPr>
            <a:cxnSpLocks/>
          </p:cNvCxnSpPr>
          <p:nvPr/>
        </p:nvCxnSpPr>
        <p:spPr>
          <a:xfrm flipH="1">
            <a:off x="697554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1BA39B59-9FD4-4507-9A99-C28D6FEBA3D3}"/>
              </a:ext>
            </a:extLst>
          </p:cNvPr>
          <p:cNvCxnSpPr>
            <a:cxnSpLocks/>
          </p:cNvCxnSpPr>
          <p:nvPr/>
        </p:nvCxnSpPr>
        <p:spPr>
          <a:xfrm>
            <a:off x="436831" y="1471043"/>
            <a:ext cx="108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7841D8C-3F56-442B-9393-31C8EE8F5056}"/>
              </a:ext>
            </a:extLst>
          </p:cNvPr>
          <p:cNvCxnSpPr>
            <a:cxnSpLocks/>
          </p:cNvCxnSpPr>
          <p:nvPr/>
        </p:nvCxnSpPr>
        <p:spPr>
          <a:xfrm flipH="1">
            <a:off x="207747" y="1471043"/>
            <a:ext cx="65669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37BF3BF5-0C5B-4B09-B124-F86D4EC17589}"/>
              </a:ext>
            </a:extLst>
          </p:cNvPr>
          <p:cNvCxnSpPr>
            <a:cxnSpLocks/>
          </p:cNvCxnSpPr>
          <p:nvPr/>
        </p:nvCxnSpPr>
        <p:spPr>
          <a:xfrm>
            <a:off x="20774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9EFA277-E81D-4B2D-9858-0A69E5201C7E}"/>
              </a:ext>
            </a:extLst>
          </p:cNvPr>
          <p:cNvCxnSpPr>
            <a:cxnSpLocks/>
          </p:cNvCxnSpPr>
          <p:nvPr/>
        </p:nvCxnSpPr>
        <p:spPr>
          <a:xfrm>
            <a:off x="447637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B3CBD414-FB2C-402D-90EE-D49EAA139351}"/>
              </a:ext>
            </a:extLst>
          </p:cNvPr>
          <p:cNvCxnSpPr>
            <a:cxnSpLocks/>
          </p:cNvCxnSpPr>
          <p:nvPr/>
        </p:nvCxnSpPr>
        <p:spPr>
          <a:xfrm>
            <a:off x="697625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6D88CCB3-7870-4D11-872B-54715D9234AD}"/>
              </a:ext>
            </a:extLst>
          </p:cNvPr>
          <p:cNvCxnSpPr>
            <a:cxnSpLocks/>
          </p:cNvCxnSpPr>
          <p:nvPr/>
        </p:nvCxnSpPr>
        <p:spPr>
          <a:xfrm>
            <a:off x="932964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BA695A9-8398-4F2F-A935-19A4E297F42F}"/>
              </a:ext>
            </a:extLst>
          </p:cNvPr>
          <p:cNvCxnSpPr>
            <a:cxnSpLocks/>
          </p:cNvCxnSpPr>
          <p:nvPr/>
        </p:nvCxnSpPr>
        <p:spPr>
          <a:xfrm>
            <a:off x="1194389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E1C1EA1-E4E2-4B3E-8726-D73813E2D373}"/>
              </a:ext>
            </a:extLst>
          </p:cNvPr>
          <p:cNvCxnSpPr>
            <a:cxnSpLocks/>
          </p:cNvCxnSpPr>
          <p:nvPr/>
        </p:nvCxnSpPr>
        <p:spPr>
          <a:xfrm>
            <a:off x="1440029" y="5132854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48A26E23-2B9B-4868-BC8B-43F7987CA8B9}"/>
              </a:ext>
            </a:extLst>
          </p:cNvPr>
          <p:cNvCxnSpPr>
            <a:cxnSpLocks/>
          </p:cNvCxnSpPr>
          <p:nvPr/>
        </p:nvCxnSpPr>
        <p:spPr>
          <a:xfrm>
            <a:off x="1691322" y="5129773"/>
            <a:ext cx="65598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圖片 126">
            <a:extLst>
              <a:ext uri="{FF2B5EF4-FFF2-40B4-BE49-F238E27FC236}">
                <a16:creationId xmlns:a16="http://schemas.microsoft.com/office/drawing/2014/main" id="{CC29929D-B337-4125-961B-6C4ABEEF9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12" y="211523"/>
            <a:ext cx="868806" cy="572275"/>
          </a:xfrm>
          <a:prstGeom prst="rect">
            <a:avLst/>
          </a:prstGeom>
        </p:spPr>
      </p:pic>
      <p:sp>
        <p:nvSpPr>
          <p:cNvPr id="129" name="Rectangle 1">
            <a:extLst>
              <a:ext uri="{FF2B5EF4-FFF2-40B4-BE49-F238E27FC236}">
                <a16:creationId xmlns:a16="http://schemas.microsoft.com/office/drawing/2014/main" id="{C53814B0-FED5-4BF7-93FD-665BC6E76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466" y="1911075"/>
            <a:ext cx="5628697" cy="71170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由左到右，建立一條迅速、可預測、持續不斷的計畫內工作流、從而向業務部門交付工作價值。</a:t>
            </a:r>
            <a:endParaRPr lang="zh-TW" altLang="zh-TW" sz="2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89932BC-CFA7-40AA-8E3B-B68F32CAC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827" y="3240702"/>
            <a:ext cx="5757502" cy="10194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04742" tIns="0" rIns="68580" bIns="952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由右到左，加速取得客戶對問題的回饋，可以縮短及放大回饋環路，在源頭上解決問題，避免問題逐步放大。</a:t>
            </a:r>
            <a:endParaRPr lang="zh-TW" altLang="zh-TW" sz="2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8A0B21B-A8A1-483A-928A-E148AD3F61FB}"/>
              </a:ext>
            </a:extLst>
          </p:cNvPr>
          <p:cNvSpPr/>
          <p:nvPr/>
        </p:nvSpPr>
        <p:spPr>
          <a:xfrm>
            <a:off x="3140727" y="4938540"/>
            <a:ext cx="5757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增強對產品的信心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營造一種勇於創新、冒險的環境及高信任度的文化。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1EAAF13-36B4-49FE-9C05-552748AFDF57}"/>
              </a:ext>
            </a:extLst>
          </p:cNvPr>
          <p:cNvSpPr/>
          <p:nvPr/>
        </p:nvSpPr>
        <p:spPr>
          <a:xfrm>
            <a:off x="2302360" y="14878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DF8EFA2-C207-4E4D-8887-3B71E654DA3E}"/>
              </a:ext>
            </a:extLst>
          </p:cNvPr>
          <p:cNvSpPr/>
          <p:nvPr/>
        </p:nvSpPr>
        <p:spPr>
          <a:xfrm>
            <a:off x="2305736" y="279724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第二步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22FD47A-EA5F-4741-8A65-00BA3279DAFA}"/>
              </a:ext>
            </a:extLst>
          </p:cNvPr>
          <p:cNvSpPr/>
          <p:nvPr/>
        </p:nvSpPr>
        <p:spPr>
          <a:xfrm>
            <a:off x="2316374" y="44411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</a:t>
            </a:r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AD83A91-532C-47CC-B6FB-3D839C7C02DE}"/>
              </a:ext>
            </a:extLst>
          </p:cNvPr>
          <p:cNvSpPr/>
          <p:nvPr/>
        </p:nvSpPr>
        <p:spPr>
          <a:xfrm>
            <a:off x="3259673" y="4475799"/>
            <a:ext cx="1732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Culture</a:t>
            </a:r>
            <a:endParaRPr lang="zh-TW" altLang="en-US" sz="20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0566D97-8C54-4AF0-8C74-83784697D8A5}"/>
              </a:ext>
            </a:extLst>
          </p:cNvPr>
          <p:cNvSpPr/>
          <p:nvPr/>
        </p:nvSpPr>
        <p:spPr>
          <a:xfrm>
            <a:off x="3130088" y="2778960"/>
            <a:ext cx="2005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Feedback</a:t>
            </a:r>
            <a:endParaRPr lang="zh-TW" altLang="en-US" sz="20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5D0A1DD-4BF4-4ADC-9A8C-7A96DC9674B0}"/>
              </a:ext>
            </a:extLst>
          </p:cNvPr>
          <p:cNvSpPr/>
          <p:nvPr/>
        </p:nvSpPr>
        <p:spPr>
          <a:xfrm>
            <a:off x="3193537" y="1472455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r>
              <a:rPr lang="en-US" altLang="zh-TW" sz="2000" b="1" dirty="0">
                <a:solidFill>
                  <a:srgbClr val="54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Flow</a:t>
            </a:r>
            <a:endParaRPr lang="zh-TW" altLang="en-US" sz="20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22208CFF-B99D-426D-ADCE-072D6362B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85469" y="1471042"/>
            <a:ext cx="332801" cy="34624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B710AEEA-4691-46F9-AB8E-3E1CA0D76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74044" y="2805208"/>
            <a:ext cx="332801" cy="34624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45B42DC1-90DF-4A01-A829-9857E6F57A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91426" y="4441174"/>
            <a:ext cx="332801" cy="3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7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</TotalTime>
  <Words>5324</Words>
  <Application>Microsoft Office PowerPoint</Application>
  <PresentationFormat>如螢幕大小 (4:3)</PresentationFormat>
  <Paragraphs>1184</Paragraphs>
  <Slides>87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108" baseType="lpstr">
      <vt:lpstr>DengXian</vt:lpstr>
      <vt:lpstr>DengXian</vt:lpstr>
      <vt:lpstr>Hiragino Sans GB</vt:lpstr>
      <vt:lpstr>Microsoft YaHei</vt:lpstr>
      <vt:lpstr>Microsoft YaHei</vt:lpstr>
      <vt:lpstr>微軟正黑體</vt:lpstr>
      <vt:lpstr>微軟正黑體 Light</vt:lpstr>
      <vt:lpstr>新細明體</vt:lpstr>
      <vt:lpstr>新細明體</vt:lpstr>
      <vt:lpstr>標楷體</vt:lpstr>
      <vt:lpstr>Arial</vt:lpstr>
      <vt:lpstr>Arial</vt:lpstr>
      <vt:lpstr>Calibri</vt:lpstr>
      <vt:lpstr>Calibri Light</vt:lpstr>
      <vt:lpstr>Helvetica</vt:lpstr>
      <vt:lpstr>Poor Richard</vt:lpstr>
      <vt:lpstr>Segoe UI</vt:lpstr>
      <vt:lpstr>Segoe UI Light</vt:lpstr>
      <vt:lpstr>Times New Roman</vt:lpstr>
      <vt:lpstr>Wingdings</vt:lpstr>
      <vt:lpstr>Office 佈景主題</vt:lpstr>
      <vt:lpstr>三步工作法</vt:lpstr>
      <vt:lpstr>三步工作法</vt:lpstr>
      <vt:lpstr>專案開始之初，第一要務 ?</vt:lpstr>
      <vt:lpstr>PowerPoint 簡報</vt:lpstr>
      <vt:lpstr>要如何才能看見全貌呢?</vt:lpstr>
      <vt:lpstr>要如何才能看見全貌呢?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如果RD改了一行程式碼。 請問你需要多久才能讓它上線?</vt:lpstr>
      <vt:lpstr>PowerPoint 簡報</vt:lpstr>
      <vt:lpstr>让我们来想一下这个问题 …</vt:lpstr>
      <vt:lpstr>PowerPoint 簡報</vt:lpstr>
      <vt:lpstr>PowerPoint 簡報</vt:lpstr>
      <vt:lpstr>PowerPoint 簡報</vt:lpstr>
      <vt:lpstr>PowerPoint 簡報</vt:lpstr>
      <vt:lpstr>DevOps 三步工作法 </vt:lpstr>
      <vt:lpstr>DevOps 三步工作法 </vt:lpstr>
      <vt:lpstr>DevOps 三步工作法 </vt:lpstr>
      <vt:lpstr>PowerPoint 簡報</vt:lpstr>
      <vt:lpstr>PowerPoint 簡報</vt:lpstr>
      <vt:lpstr>團隊開發，快不是最關鍵的事， 協同合作才是王道!</vt:lpstr>
      <vt:lpstr>不要忘了實行 DevOps 的初衷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只專注在專案開發上的敏捷是不夠的</vt:lpstr>
      <vt:lpstr>PowerPoint 簡報</vt:lpstr>
      <vt:lpstr>PowerPoint 簡報</vt:lpstr>
      <vt:lpstr>PowerPoint 簡報</vt:lpstr>
      <vt:lpstr>PowerPoint 簡報</vt:lpstr>
      <vt:lpstr>持续改善?</vt:lpstr>
      <vt:lpstr>持續改善看板</vt:lpstr>
      <vt:lpstr>第一步、系統思維</vt:lpstr>
      <vt:lpstr>第一步、系統思維</vt:lpstr>
      <vt:lpstr>DevOps三步工作法</vt:lpstr>
      <vt:lpstr>DevOps三步工作法</vt:lpstr>
      <vt:lpstr>限制理論 Theory of Constraints</vt:lpstr>
      <vt:lpstr>PowerPoint 簡報</vt:lpstr>
      <vt:lpstr>DevOps Handbook</vt:lpstr>
      <vt:lpstr>DevOps Handbook</vt:lpstr>
      <vt:lpstr>PowerPoint 簡報</vt:lpstr>
      <vt:lpstr>PowerPoint 簡報</vt:lpstr>
      <vt:lpstr>PowerPoint 簡報</vt:lpstr>
      <vt:lpstr>PowerPoint 簡報</vt:lpstr>
      <vt:lpstr>PowerPoint 簡報</vt:lpstr>
      <vt:lpstr>管理阶层的一大挑战 !</vt:lpstr>
      <vt:lpstr>PowerPoint 簡報</vt:lpstr>
      <vt:lpstr>PowerPoint 簡報</vt:lpstr>
      <vt:lpstr>PowerPoint 簡報</vt:lpstr>
      <vt:lpstr>测试作业</vt:lpstr>
      <vt:lpstr>可程序化的IT基础架构  Infrastructure as code </vt:lpstr>
      <vt:lpstr>敏捷化</vt:lpstr>
      <vt:lpstr>组织文化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三步工作法</vt:lpstr>
      <vt:lpstr>PowerPoint 簡報</vt:lpstr>
      <vt:lpstr>PowerPoint 簡報</vt:lpstr>
      <vt:lpstr>問題 與 回答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三步工作法</dc:title>
  <dc:creator>Ruddy Lee</dc:creator>
  <cp:lastModifiedBy>Ruddy Lee</cp:lastModifiedBy>
  <cp:revision>102</cp:revision>
  <dcterms:created xsi:type="dcterms:W3CDTF">2017-12-15T01:39:16Z</dcterms:created>
  <dcterms:modified xsi:type="dcterms:W3CDTF">2018-01-06T00:49:11Z</dcterms:modified>
</cp:coreProperties>
</file>